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18600" cy="6832600"/>
  <p:notesSz cx="9118600" cy="68326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6430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3895" y="2118106"/>
            <a:ext cx="7750810" cy="14348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26256"/>
            <a:ext cx="6383019" cy="1708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13-Apr-18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5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13-Apr-18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5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8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13-Apr-18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5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13-Apr-18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13-Apr-18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" y="16"/>
            <a:ext cx="9118600" cy="6832600"/>
          </a:xfrm>
          <a:custGeom>
            <a:avLst/>
            <a:gdLst/>
            <a:ahLst/>
            <a:cxnLst/>
            <a:rect l="l" t="t" r="r" b="b"/>
            <a:pathLst>
              <a:path w="9118600" h="6832600">
                <a:moveTo>
                  <a:pt x="0" y="6832579"/>
                </a:moveTo>
                <a:lnTo>
                  <a:pt x="9118579" y="6832579"/>
                </a:lnTo>
                <a:lnTo>
                  <a:pt x="9118579" y="0"/>
                </a:lnTo>
                <a:lnTo>
                  <a:pt x="0" y="0"/>
                </a:lnTo>
                <a:lnTo>
                  <a:pt x="0" y="6832579"/>
                </a:lnTo>
                <a:close/>
              </a:path>
            </a:pathLst>
          </a:custGeom>
          <a:solidFill>
            <a:srgbClr val="CCE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626" y="641427"/>
            <a:ext cx="7991346" cy="43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65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607" y="2030412"/>
            <a:ext cx="8287384" cy="4097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54318"/>
            <a:ext cx="2917951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13-Apr-18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8369" y="1263982"/>
            <a:ext cx="5412105" cy="140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835"/>
              </a:lnSpc>
            </a:pPr>
            <a:r>
              <a:rPr sz="3200" b="1" spc="-25" dirty="0">
                <a:latin typeface="Times New Roman"/>
                <a:cs typeface="Times New Roman"/>
              </a:rPr>
              <a:t>MANAGEMENT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CONCEPTS</a:t>
            </a:r>
            <a:endParaRPr sz="3200">
              <a:latin typeface="Times New Roman"/>
              <a:cs typeface="Times New Roman"/>
            </a:endParaRPr>
          </a:p>
          <a:p>
            <a:pPr marL="989330" marR="978535" indent="-1905" algn="ctr">
              <a:lnSpc>
                <a:spcPts val="3840"/>
              </a:lnSpc>
              <a:spcBef>
                <a:spcPts val="125"/>
              </a:spcBef>
            </a:pPr>
            <a:r>
              <a:rPr sz="3200" b="1" spc="-25" dirty="0">
                <a:latin typeface="Times New Roman"/>
                <a:cs typeface="Times New Roman"/>
              </a:rPr>
              <a:t>and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FUNDAMENTALS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219" y="718472"/>
            <a:ext cx="6989445" cy="381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77185" algn="l"/>
              </a:tabLst>
            </a:pP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MANAGEMEN</a:t>
            </a:r>
            <a:r>
              <a:rPr sz="2800" b="1" dirty="0">
                <a:solidFill>
                  <a:srgbClr val="006500"/>
                </a:solidFill>
                <a:latin typeface="Times New Roman"/>
                <a:cs typeface="Times New Roman"/>
              </a:rPr>
              <a:t>T	</a:t>
            </a: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AN</a:t>
            </a:r>
            <a:r>
              <a:rPr sz="2800" b="1" dirty="0">
                <a:solidFill>
                  <a:srgbClr val="006500"/>
                </a:solidFill>
                <a:latin typeface="Times New Roman"/>
                <a:cs typeface="Times New Roman"/>
              </a:rPr>
              <a:t>D</a:t>
            </a: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 ADMINISTRATION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002" y="1745582"/>
            <a:ext cx="7556500" cy="3616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CC0000"/>
                </a:solidFill>
                <a:latin typeface="Times New Roman"/>
                <a:cs typeface="Times New Roman"/>
              </a:rPr>
              <a:t>II</a:t>
            </a:r>
            <a:r>
              <a:rPr sz="2400" b="1" dirty="0">
                <a:solidFill>
                  <a:srgbClr val="CC0000"/>
                </a:solidFill>
                <a:latin typeface="Times New Roman"/>
                <a:cs typeface="Times New Roman"/>
              </a:rPr>
              <a:t>. </a:t>
            </a:r>
            <a:r>
              <a:rPr sz="2400" b="1" spc="-15" dirty="0">
                <a:solidFill>
                  <a:srgbClr val="CC0000"/>
                </a:solidFill>
                <a:latin typeface="Times New Roman"/>
                <a:cs typeface="Times New Roman"/>
              </a:rPr>
              <a:t>Management</a:t>
            </a:r>
            <a:r>
              <a:rPr sz="2400" b="1" spc="-5" dirty="0">
                <a:solidFill>
                  <a:srgbClr val="CC0000"/>
                </a:solidFill>
                <a:latin typeface="Times New Roman"/>
                <a:cs typeface="Times New Roman"/>
              </a:rPr>
              <a:t> Include</a:t>
            </a:r>
            <a:r>
              <a:rPr sz="2400" b="1" dirty="0">
                <a:solidFill>
                  <a:srgbClr val="CC0000"/>
                </a:solidFill>
                <a:latin typeface="Times New Roman"/>
                <a:cs typeface="Times New Roman"/>
              </a:rPr>
              <a:t>s</a:t>
            </a:r>
            <a:r>
              <a:rPr sz="2400" b="1" spc="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C0000"/>
                </a:solidFill>
                <a:latin typeface="Times New Roman"/>
                <a:cs typeface="Times New Roman"/>
              </a:rPr>
              <a:t>Administration.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45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sz="2400" spc="-15" dirty="0">
                <a:solidFill>
                  <a:srgbClr val="650065"/>
                </a:solidFill>
                <a:latin typeface="Times New Roman"/>
                <a:cs typeface="Times New Roman"/>
              </a:rPr>
              <a:t>Brech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-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M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anagemen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al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l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inclusive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function.</a:t>
            </a:r>
            <a:endParaRPr sz="2400">
              <a:latin typeface="Times New Roman"/>
              <a:cs typeface="Times New Roman"/>
            </a:endParaRPr>
          </a:p>
          <a:p>
            <a:pPr marL="354965" marR="354965" indent="-38100">
              <a:lnSpc>
                <a:spcPct val="100000"/>
              </a:lnSpc>
              <a:spcBef>
                <a:spcPts val="570"/>
              </a:spcBef>
              <a:tabLst>
                <a:tab pos="1826895" algn="l"/>
              </a:tabLst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To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p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Management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-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F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ormulatio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policy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co-ordination,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motivatio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personnel.</a:t>
            </a:r>
            <a:endParaRPr sz="2400">
              <a:latin typeface="Times New Roman"/>
              <a:cs typeface="Times New Roman"/>
            </a:endParaRPr>
          </a:p>
          <a:p>
            <a:pPr marL="354965" marR="352425" indent="-38100">
              <a:lnSpc>
                <a:spcPct val="100000"/>
              </a:lnSpc>
              <a:spcBef>
                <a:spcPts val="570"/>
              </a:spcBef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Middl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Management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-</a:t>
            </a:r>
            <a:r>
              <a:rPr sz="2400" spc="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ormulatio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policie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to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lesser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extent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co-ordination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motivatio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d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plannin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g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control.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8100">
              <a:lnSpc>
                <a:spcPct val="100000"/>
              </a:lnSpc>
              <a:spcBef>
                <a:spcPts val="570"/>
              </a:spcBef>
            </a:pP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Lower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Management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-</a:t>
            </a:r>
            <a:r>
              <a:rPr sz="2400" spc="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upervision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control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da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y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to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day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 activitie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including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administrative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procedures.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5023" y="542450"/>
            <a:ext cx="6988809" cy="381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76550" algn="l"/>
              </a:tabLst>
            </a:pP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MANAGEMEN</a:t>
            </a:r>
            <a:r>
              <a:rPr sz="2800" b="1" dirty="0">
                <a:solidFill>
                  <a:srgbClr val="006500"/>
                </a:solidFill>
                <a:latin typeface="Times New Roman"/>
                <a:cs typeface="Times New Roman"/>
              </a:rPr>
              <a:t>T	</a:t>
            </a: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AN</a:t>
            </a:r>
            <a:r>
              <a:rPr sz="2800" b="1" dirty="0">
                <a:solidFill>
                  <a:srgbClr val="006500"/>
                </a:solidFill>
                <a:latin typeface="Times New Roman"/>
                <a:cs typeface="Times New Roman"/>
              </a:rPr>
              <a:t>D</a:t>
            </a: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 ADMINISTRATION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002" y="1305908"/>
            <a:ext cx="7647305" cy="3763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CC0000"/>
                </a:solidFill>
                <a:latin typeface="Times New Roman"/>
                <a:cs typeface="Times New Roman"/>
              </a:rPr>
              <a:t>III . No </a:t>
            </a:r>
            <a:r>
              <a:rPr sz="2400" b="1" spc="-15" dirty="0">
                <a:solidFill>
                  <a:srgbClr val="CC0000"/>
                </a:solidFill>
                <a:latin typeface="Times New Roman"/>
                <a:cs typeface="Times New Roman"/>
              </a:rPr>
              <a:t>Distinction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3000">
              <a:latin typeface="Times New Roman"/>
              <a:cs typeface="Times New Roman"/>
            </a:endParaRPr>
          </a:p>
          <a:p>
            <a:pPr marL="927100" marR="1163955" indent="-838200">
              <a:lnSpc>
                <a:spcPct val="79800"/>
              </a:lnSpc>
            </a:pPr>
            <a:r>
              <a:rPr sz="2400" spc="-20" dirty="0">
                <a:solidFill>
                  <a:srgbClr val="650065"/>
                </a:solidFill>
                <a:latin typeface="Times New Roman"/>
                <a:cs typeface="Times New Roman"/>
              </a:rPr>
              <a:t>Fayo</a:t>
            </a:r>
            <a:r>
              <a:rPr sz="2400" spc="-10" dirty="0">
                <a:solidFill>
                  <a:srgbClr val="650065"/>
                </a:solidFill>
                <a:latin typeface="Times New Roman"/>
                <a:cs typeface="Times New Roman"/>
              </a:rPr>
              <a:t>l 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-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canno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distinguish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whic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h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activitie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belon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g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to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Managemen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d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whic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h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to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administration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3000">
              <a:latin typeface="Times New Roman"/>
              <a:cs typeface="Times New Roman"/>
            </a:endParaRPr>
          </a:p>
          <a:p>
            <a:pPr marL="355600" marR="5080" indent="38100">
              <a:lnSpc>
                <a:spcPct val="79800"/>
              </a:lnSpc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Administratio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spc="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-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H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ighe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r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executiv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function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in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government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 public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utility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marR="217804">
              <a:lnSpc>
                <a:spcPct val="79800"/>
              </a:lnSpc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Managemen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–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Use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d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fo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r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sam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function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in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business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sector.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5023" y="542450"/>
            <a:ext cx="6988809" cy="381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76550" algn="l"/>
              </a:tabLst>
            </a:pP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MANAGEMEN</a:t>
            </a:r>
            <a:r>
              <a:rPr sz="2800" b="1" dirty="0">
                <a:solidFill>
                  <a:srgbClr val="006500"/>
                </a:solidFill>
                <a:latin typeface="Times New Roman"/>
                <a:cs typeface="Times New Roman"/>
              </a:rPr>
              <a:t>T	</a:t>
            </a: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AN</a:t>
            </a:r>
            <a:r>
              <a:rPr sz="2800" b="1" dirty="0">
                <a:solidFill>
                  <a:srgbClr val="006500"/>
                </a:solidFill>
                <a:latin typeface="Times New Roman"/>
                <a:cs typeface="Times New Roman"/>
              </a:rPr>
              <a:t>D</a:t>
            </a: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 ADMINISTRATION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4500" y="2044700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>
                <a:moveTo>
                  <a:pt x="0" y="0"/>
                </a:moveTo>
                <a:lnTo>
                  <a:pt x="2133599" y="0"/>
                </a:lnTo>
              </a:path>
            </a:pathLst>
          </a:custGeom>
          <a:ln w="9524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87900" y="2044700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199" y="0"/>
                </a:lnTo>
              </a:path>
            </a:pathLst>
          </a:custGeom>
          <a:ln w="9524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4002" y="1622900"/>
            <a:ext cx="3279775" cy="2783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CC0000"/>
                </a:solidFill>
                <a:latin typeface="Times New Roman"/>
                <a:cs typeface="Times New Roman"/>
              </a:rPr>
              <a:t>Administration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25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</a:pP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Owner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s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receive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dividend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>
              <a:latin typeface="Times New Roman"/>
              <a:cs typeface="Times New Roman"/>
            </a:endParaRPr>
          </a:p>
          <a:p>
            <a:pPr marL="165100" marR="5080">
              <a:lnSpc>
                <a:spcPct val="100000"/>
              </a:lnSpc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Aim:Determin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</a:t>
            </a:r>
            <a:r>
              <a:rPr sz="2400" spc="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the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objective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d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policie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of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business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enterprise.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62082" y="1622900"/>
            <a:ext cx="4219575" cy="2783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2445">
              <a:lnSpc>
                <a:spcPct val="100000"/>
              </a:lnSpc>
            </a:pPr>
            <a:r>
              <a:rPr sz="2400" b="1" spc="-15" dirty="0">
                <a:solidFill>
                  <a:srgbClr val="CC0000"/>
                </a:solidFill>
                <a:latin typeface="Times New Roman"/>
                <a:cs typeface="Times New Roman"/>
              </a:rPr>
              <a:t>Management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100000"/>
              </a:lnSpc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Employee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receive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profi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salary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or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share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in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profit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concern</a:t>
            </a:r>
            <a:endParaRPr sz="2400">
              <a:latin typeface="Times New Roman"/>
              <a:cs typeface="Times New Roman"/>
            </a:endParaRPr>
          </a:p>
          <a:p>
            <a:pPr marL="88900" marR="1442720">
              <a:lnSpc>
                <a:spcPct val="100000"/>
              </a:lnSpc>
              <a:spcBef>
                <a:spcPts val="2045"/>
              </a:spcBef>
            </a:pP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Executing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the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objective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determined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b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y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administration.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5748" y="542450"/>
            <a:ext cx="4699000" cy="381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WHA</a:t>
            </a:r>
            <a:r>
              <a:rPr sz="2800" b="1" dirty="0">
                <a:solidFill>
                  <a:srgbClr val="800000"/>
                </a:solidFill>
                <a:latin typeface="Times New Roman"/>
                <a:cs typeface="Times New Roman"/>
              </a:rPr>
              <a:t>T A </a:t>
            </a:r>
            <a:r>
              <a:rPr sz="28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MANAGE</a:t>
            </a:r>
            <a:r>
              <a:rPr sz="2800" b="1" dirty="0">
                <a:solidFill>
                  <a:srgbClr val="800000"/>
                </a:solidFill>
                <a:latin typeface="Times New Roman"/>
                <a:cs typeface="Times New Roman"/>
              </a:rPr>
              <a:t>R</a:t>
            </a:r>
            <a:r>
              <a:rPr sz="28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DOES?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7802" y="1288382"/>
            <a:ext cx="7517765" cy="208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ROLE</a:t>
            </a:r>
            <a:r>
              <a:rPr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S </a:t>
            </a:r>
            <a:r>
              <a:rPr sz="2400" b="1" spc="-20" dirty="0">
                <a:solidFill>
                  <a:srgbClr val="800000"/>
                </a:solidFill>
                <a:latin typeface="Times New Roman"/>
                <a:cs typeface="Times New Roman"/>
              </a:rPr>
              <a:t>OF</a:t>
            </a:r>
            <a:r>
              <a:rPr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 A</a:t>
            </a:r>
            <a:r>
              <a:rPr sz="24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MANAGER</a:t>
            </a:r>
            <a:endParaRPr sz="2400">
              <a:latin typeface="Times New Roman"/>
              <a:cs typeface="Times New Roman"/>
            </a:endParaRPr>
          </a:p>
          <a:p>
            <a:pPr marL="189865" indent="-177165">
              <a:lnSpc>
                <a:spcPct val="100000"/>
              </a:lnSpc>
              <a:spcBef>
                <a:spcPts val="570"/>
              </a:spcBef>
              <a:buClr>
                <a:srgbClr val="800000"/>
              </a:buClr>
              <a:buFont typeface="Times New Roman"/>
              <a:buChar char="-"/>
              <a:tabLst>
                <a:tab pos="190500" algn="l"/>
              </a:tabLst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A</a:t>
            </a:r>
            <a:r>
              <a:rPr sz="2400" spc="-20" dirty="0">
                <a:solidFill>
                  <a:srgbClr val="800000"/>
                </a:solidFill>
                <a:latin typeface="Times New Roman"/>
                <a:cs typeface="Times New Roman"/>
              </a:rPr>
              <a:t>chiev</a:t>
            </a:r>
            <a:r>
              <a:rPr sz="2400" spc="-15" dirty="0">
                <a:solidFill>
                  <a:srgbClr val="800000"/>
                </a:solidFill>
                <a:latin typeface="Times New Roman"/>
                <a:cs typeface="Times New Roman"/>
              </a:rPr>
              <a:t>e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00"/>
                </a:solidFill>
                <a:latin typeface="Times New Roman"/>
                <a:cs typeface="Times New Roman"/>
              </a:rPr>
              <a:t>Objective</a:t>
            </a:r>
            <a:r>
              <a:rPr sz="2400" spc="-10" dirty="0">
                <a:solidFill>
                  <a:srgbClr val="800000"/>
                </a:solidFill>
                <a:latin typeface="Times New Roman"/>
                <a:cs typeface="Times New Roman"/>
              </a:rPr>
              <a:t>s</a:t>
            </a:r>
            <a:r>
              <a:rPr sz="2400" spc="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00"/>
                </a:solidFill>
                <a:latin typeface="Times New Roman"/>
                <a:cs typeface="Times New Roman"/>
              </a:rPr>
              <a:t>throug</a:t>
            </a:r>
            <a:r>
              <a:rPr sz="2400" spc="-15" dirty="0">
                <a:solidFill>
                  <a:srgbClr val="800000"/>
                </a:solidFill>
                <a:latin typeface="Times New Roman"/>
                <a:cs typeface="Times New Roman"/>
              </a:rPr>
              <a:t>h</a:t>
            </a:r>
            <a:r>
              <a:rPr sz="2400" spc="-1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00"/>
                </a:solidFill>
                <a:latin typeface="Times New Roman"/>
                <a:cs typeface="Times New Roman"/>
              </a:rPr>
              <a:t>an</a:t>
            </a:r>
            <a:r>
              <a:rPr sz="2400" spc="-15" dirty="0">
                <a:solidFill>
                  <a:srgbClr val="800000"/>
                </a:solidFill>
                <a:latin typeface="Times New Roman"/>
                <a:cs typeface="Times New Roman"/>
              </a:rPr>
              <a:t>d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00"/>
                </a:solidFill>
                <a:latin typeface="Times New Roman"/>
                <a:cs typeface="Times New Roman"/>
              </a:rPr>
              <a:t>wit</a:t>
            </a:r>
            <a:r>
              <a:rPr sz="2400" spc="-15" dirty="0">
                <a:solidFill>
                  <a:srgbClr val="800000"/>
                </a:solidFill>
                <a:latin typeface="Times New Roman"/>
                <a:cs typeface="Times New Roman"/>
              </a:rPr>
              <a:t>h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00"/>
                </a:solidFill>
                <a:latin typeface="Times New Roman"/>
                <a:cs typeface="Times New Roman"/>
              </a:rPr>
              <a:t>people</a:t>
            </a:r>
            <a:endParaRPr sz="2400">
              <a:latin typeface="Times New Roman"/>
              <a:cs typeface="Times New Roman"/>
            </a:endParaRPr>
          </a:p>
          <a:p>
            <a:pPr marL="189865" indent="-177165">
              <a:lnSpc>
                <a:spcPct val="100000"/>
              </a:lnSpc>
              <a:spcBef>
                <a:spcPts val="570"/>
              </a:spcBef>
              <a:buClr>
                <a:srgbClr val="800000"/>
              </a:buClr>
              <a:buFont typeface="Times New Roman"/>
              <a:buChar char="-"/>
              <a:tabLst>
                <a:tab pos="190500" algn="l"/>
              </a:tabLst>
            </a:pPr>
            <a:r>
              <a:rPr sz="2400" spc="-15" dirty="0">
                <a:solidFill>
                  <a:srgbClr val="800000"/>
                </a:solidFill>
                <a:latin typeface="Times New Roman"/>
                <a:cs typeface="Times New Roman"/>
              </a:rPr>
              <a:t>Identity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00"/>
                </a:solidFill>
                <a:latin typeface="Times New Roman"/>
                <a:cs typeface="Times New Roman"/>
              </a:rPr>
              <a:t>an</a:t>
            </a:r>
            <a:r>
              <a:rPr sz="2400" spc="-15" dirty="0">
                <a:solidFill>
                  <a:srgbClr val="800000"/>
                </a:solidFill>
                <a:latin typeface="Times New Roman"/>
                <a:cs typeface="Times New Roman"/>
              </a:rPr>
              <a:t>d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800000"/>
                </a:solidFill>
                <a:latin typeface="Times New Roman"/>
                <a:cs typeface="Times New Roman"/>
              </a:rPr>
              <a:t>Utilitise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00"/>
                </a:solidFill>
                <a:latin typeface="Times New Roman"/>
                <a:cs typeface="Times New Roman"/>
              </a:rPr>
              <a:t>Resource</a:t>
            </a:r>
            <a:r>
              <a:rPr sz="2400" spc="-10" dirty="0">
                <a:solidFill>
                  <a:srgbClr val="800000"/>
                </a:solidFill>
                <a:latin typeface="Times New Roman"/>
                <a:cs typeface="Times New Roman"/>
              </a:rPr>
              <a:t>s </a:t>
            </a:r>
            <a:r>
              <a:rPr sz="2400" spc="-20" dirty="0">
                <a:solidFill>
                  <a:srgbClr val="800000"/>
                </a:solidFill>
                <a:latin typeface="Times New Roman"/>
                <a:cs typeface="Times New Roman"/>
              </a:rPr>
              <a:t>–Optimum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19800"/>
              </a:lnSpc>
            </a:pPr>
            <a:r>
              <a:rPr sz="2400" spc="-20" dirty="0">
                <a:solidFill>
                  <a:srgbClr val="800080"/>
                </a:solidFill>
                <a:latin typeface="Times New Roman"/>
                <a:cs typeface="Times New Roman"/>
              </a:rPr>
              <a:t>Plan</a:t>
            </a:r>
            <a:r>
              <a:rPr sz="2400" spc="-10" dirty="0">
                <a:solidFill>
                  <a:srgbClr val="800080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80"/>
                </a:solidFill>
                <a:latin typeface="Times New Roman"/>
                <a:cs typeface="Times New Roman"/>
              </a:rPr>
              <a:t>Analyse</a:t>
            </a:r>
            <a:r>
              <a:rPr sz="2400" spc="-10" dirty="0">
                <a:solidFill>
                  <a:srgbClr val="800080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800080"/>
                </a:solidFill>
                <a:latin typeface="Times New Roman"/>
                <a:cs typeface="Times New Roman"/>
              </a:rPr>
              <a:t>Interpret</a:t>
            </a:r>
            <a:r>
              <a:rPr sz="2400" spc="-10" dirty="0">
                <a:solidFill>
                  <a:srgbClr val="80008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80"/>
                </a:solidFill>
                <a:latin typeface="Times New Roman"/>
                <a:cs typeface="Times New Roman"/>
              </a:rPr>
              <a:t>Collobrate</a:t>
            </a:r>
            <a:r>
              <a:rPr sz="2400" spc="-10" dirty="0">
                <a:solidFill>
                  <a:srgbClr val="80008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80"/>
                </a:solidFill>
                <a:latin typeface="Times New Roman"/>
                <a:cs typeface="Times New Roman"/>
              </a:rPr>
              <a:t>educate</a:t>
            </a:r>
            <a:r>
              <a:rPr sz="2400" spc="-10" dirty="0">
                <a:solidFill>
                  <a:srgbClr val="800080"/>
                </a:solidFill>
                <a:latin typeface="Times New Roman"/>
                <a:cs typeface="Times New Roman"/>
              </a:rPr>
              <a:t>, </a:t>
            </a:r>
            <a:r>
              <a:rPr sz="2400" spc="-20" dirty="0">
                <a:solidFill>
                  <a:srgbClr val="800080"/>
                </a:solidFill>
                <a:latin typeface="Times New Roman"/>
                <a:cs typeface="Times New Roman"/>
              </a:rPr>
              <a:t>Problem</a:t>
            </a:r>
            <a:r>
              <a:rPr sz="2400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800080"/>
                </a:solidFill>
                <a:latin typeface="Times New Roman"/>
                <a:cs typeface="Times New Roman"/>
              </a:rPr>
              <a:t>solver, </a:t>
            </a:r>
            <a:r>
              <a:rPr sz="2400" spc="-20" dirty="0">
                <a:solidFill>
                  <a:srgbClr val="800080"/>
                </a:solidFill>
                <a:latin typeface="Times New Roman"/>
                <a:cs typeface="Times New Roman"/>
              </a:rPr>
              <a:t>Communicator</a:t>
            </a:r>
            <a:r>
              <a:rPr sz="2400" spc="-10" dirty="0">
                <a:solidFill>
                  <a:srgbClr val="80008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800080"/>
                </a:solidFill>
                <a:latin typeface="Times New Roman"/>
                <a:cs typeface="Times New Roman"/>
              </a:rPr>
              <a:t>build</a:t>
            </a:r>
            <a:r>
              <a:rPr sz="2400" spc="-5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80"/>
                </a:solidFill>
                <a:latin typeface="Times New Roman"/>
                <a:cs typeface="Times New Roman"/>
              </a:rPr>
              <a:t>team</a:t>
            </a:r>
            <a:r>
              <a:rPr sz="2400" spc="-10" dirty="0">
                <a:solidFill>
                  <a:srgbClr val="80008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80"/>
                </a:solidFill>
                <a:latin typeface="Times New Roman"/>
                <a:cs typeface="Times New Roman"/>
              </a:rPr>
              <a:t>Chang</a:t>
            </a:r>
            <a:r>
              <a:rPr sz="2400" spc="-15" dirty="0">
                <a:solidFill>
                  <a:srgbClr val="800080"/>
                </a:solidFill>
                <a:latin typeface="Times New Roman"/>
                <a:cs typeface="Times New Roman"/>
              </a:rPr>
              <a:t>e</a:t>
            </a:r>
            <a:r>
              <a:rPr sz="2400" spc="-5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800080"/>
                </a:solidFill>
                <a:latin typeface="Times New Roman"/>
                <a:cs typeface="Times New Roman"/>
              </a:rPr>
              <a:t>agent</a:t>
            </a:r>
            <a:r>
              <a:rPr sz="2400" spc="-10" dirty="0">
                <a:solidFill>
                  <a:srgbClr val="800080"/>
                </a:solidFill>
                <a:latin typeface="Times New Roman"/>
                <a:cs typeface="Times New Roman"/>
              </a:rPr>
              <a:t>, </a:t>
            </a:r>
            <a:r>
              <a:rPr sz="2400" spc="-20" dirty="0">
                <a:solidFill>
                  <a:srgbClr val="800080"/>
                </a:solidFill>
                <a:latin typeface="Times New Roman"/>
                <a:cs typeface="Times New Roman"/>
              </a:rPr>
              <a:t>Chie</a:t>
            </a:r>
            <a:r>
              <a:rPr sz="2400" spc="-10" dirty="0">
                <a:solidFill>
                  <a:srgbClr val="800080"/>
                </a:solidFill>
                <a:latin typeface="Times New Roman"/>
                <a:cs typeface="Times New Roman"/>
              </a:rPr>
              <a:t>f</a:t>
            </a:r>
            <a:r>
              <a:rPr sz="2400" spc="-5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800080"/>
                </a:solidFill>
                <a:latin typeface="Times New Roman"/>
                <a:cs typeface="Times New Roman"/>
              </a:rPr>
              <a:t>executive.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35300" y="3568700"/>
            <a:ext cx="1447800" cy="2514600"/>
          </a:xfrm>
          <a:custGeom>
            <a:avLst/>
            <a:gdLst/>
            <a:ahLst/>
            <a:cxnLst/>
            <a:rect l="l" t="t" r="r" b="b"/>
            <a:pathLst>
              <a:path w="1447800" h="2514600">
                <a:moveTo>
                  <a:pt x="0" y="2514599"/>
                </a:moveTo>
                <a:lnTo>
                  <a:pt x="1447799" y="2514599"/>
                </a:lnTo>
                <a:lnTo>
                  <a:pt x="1447799" y="0"/>
                </a:lnTo>
                <a:lnTo>
                  <a:pt x="0" y="0"/>
                </a:lnTo>
                <a:lnTo>
                  <a:pt x="0" y="2514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35300" y="3568700"/>
            <a:ext cx="1447800" cy="2514600"/>
          </a:xfrm>
          <a:custGeom>
            <a:avLst/>
            <a:gdLst/>
            <a:ahLst/>
            <a:cxnLst/>
            <a:rect l="l" t="t" r="r" b="b"/>
            <a:pathLst>
              <a:path w="1447800" h="2514600">
                <a:moveTo>
                  <a:pt x="0" y="2514599"/>
                </a:moveTo>
                <a:lnTo>
                  <a:pt x="1447799" y="2514599"/>
                </a:lnTo>
                <a:lnTo>
                  <a:pt x="1447799" y="0"/>
                </a:lnTo>
                <a:lnTo>
                  <a:pt x="0" y="0"/>
                </a:lnTo>
                <a:lnTo>
                  <a:pt x="0" y="2514599"/>
                </a:lnTo>
                <a:close/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97327" y="4673600"/>
            <a:ext cx="538480" cy="76200"/>
          </a:xfrm>
          <a:custGeom>
            <a:avLst/>
            <a:gdLst/>
            <a:ahLst/>
            <a:cxnLst/>
            <a:rect l="l" t="t" r="r" b="b"/>
            <a:pathLst>
              <a:path w="538480" h="76200">
                <a:moveTo>
                  <a:pt x="461771" y="0"/>
                </a:moveTo>
                <a:lnTo>
                  <a:pt x="461771" y="76199"/>
                </a:lnTo>
                <a:lnTo>
                  <a:pt x="528827" y="42671"/>
                </a:lnTo>
                <a:lnTo>
                  <a:pt x="474725" y="42671"/>
                </a:lnTo>
                <a:lnTo>
                  <a:pt x="477773" y="41147"/>
                </a:lnTo>
                <a:lnTo>
                  <a:pt x="479297" y="38099"/>
                </a:lnTo>
                <a:lnTo>
                  <a:pt x="477773" y="35051"/>
                </a:lnTo>
                <a:lnTo>
                  <a:pt x="474725" y="33527"/>
                </a:lnTo>
                <a:lnTo>
                  <a:pt x="528827" y="33527"/>
                </a:lnTo>
                <a:lnTo>
                  <a:pt x="461771" y="0"/>
                </a:lnTo>
                <a:close/>
              </a:path>
              <a:path w="538480" h="76200">
                <a:moveTo>
                  <a:pt x="461771" y="33527"/>
                </a:moveTo>
                <a:lnTo>
                  <a:pt x="4571" y="33527"/>
                </a:lnTo>
                <a:lnTo>
                  <a:pt x="1523" y="35051"/>
                </a:lnTo>
                <a:lnTo>
                  <a:pt x="0" y="38099"/>
                </a:lnTo>
                <a:lnTo>
                  <a:pt x="1523" y="41147"/>
                </a:lnTo>
                <a:lnTo>
                  <a:pt x="4571" y="42671"/>
                </a:lnTo>
                <a:lnTo>
                  <a:pt x="461771" y="42671"/>
                </a:lnTo>
                <a:lnTo>
                  <a:pt x="461771" y="33527"/>
                </a:lnTo>
                <a:close/>
              </a:path>
              <a:path w="538480" h="76200">
                <a:moveTo>
                  <a:pt x="528827" y="33527"/>
                </a:moveTo>
                <a:lnTo>
                  <a:pt x="474725" y="33527"/>
                </a:lnTo>
                <a:lnTo>
                  <a:pt x="477773" y="35051"/>
                </a:lnTo>
                <a:lnTo>
                  <a:pt x="479297" y="38099"/>
                </a:lnTo>
                <a:lnTo>
                  <a:pt x="477773" y="41147"/>
                </a:lnTo>
                <a:lnTo>
                  <a:pt x="474725" y="42671"/>
                </a:lnTo>
                <a:lnTo>
                  <a:pt x="528827" y="42671"/>
                </a:lnTo>
                <a:lnTo>
                  <a:pt x="537971" y="38099"/>
                </a:lnTo>
                <a:lnTo>
                  <a:pt x="528827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78527" y="4673600"/>
            <a:ext cx="538480" cy="76200"/>
          </a:xfrm>
          <a:custGeom>
            <a:avLst/>
            <a:gdLst/>
            <a:ahLst/>
            <a:cxnLst/>
            <a:rect l="l" t="t" r="r" b="b"/>
            <a:pathLst>
              <a:path w="538479" h="76200">
                <a:moveTo>
                  <a:pt x="461771" y="0"/>
                </a:moveTo>
                <a:lnTo>
                  <a:pt x="461771" y="76199"/>
                </a:lnTo>
                <a:lnTo>
                  <a:pt x="528827" y="42671"/>
                </a:lnTo>
                <a:lnTo>
                  <a:pt x="474725" y="42671"/>
                </a:lnTo>
                <a:lnTo>
                  <a:pt x="477773" y="41147"/>
                </a:lnTo>
                <a:lnTo>
                  <a:pt x="479297" y="38099"/>
                </a:lnTo>
                <a:lnTo>
                  <a:pt x="477773" y="35051"/>
                </a:lnTo>
                <a:lnTo>
                  <a:pt x="474725" y="33527"/>
                </a:lnTo>
                <a:lnTo>
                  <a:pt x="528827" y="33527"/>
                </a:lnTo>
                <a:lnTo>
                  <a:pt x="461771" y="0"/>
                </a:lnTo>
                <a:close/>
              </a:path>
              <a:path w="538479" h="76200">
                <a:moveTo>
                  <a:pt x="461771" y="33527"/>
                </a:moveTo>
                <a:lnTo>
                  <a:pt x="4571" y="33527"/>
                </a:lnTo>
                <a:lnTo>
                  <a:pt x="1523" y="35051"/>
                </a:lnTo>
                <a:lnTo>
                  <a:pt x="0" y="38099"/>
                </a:lnTo>
                <a:lnTo>
                  <a:pt x="1523" y="41147"/>
                </a:lnTo>
                <a:lnTo>
                  <a:pt x="4571" y="42671"/>
                </a:lnTo>
                <a:lnTo>
                  <a:pt x="461771" y="42671"/>
                </a:lnTo>
                <a:lnTo>
                  <a:pt x="461771" y="33527"/>
                </a:lnTo>
                <a:close/>
              </a:path>
              <a:path w="538479" h="76200">
                <a:moveTo>
                  <a:pt x="528827" y="33527"/>
                </a:moveTo>
                <a:lnTo>
                  <a:pt x="474725" y="33527"/>
                </a:lnTo>
                <a:lnTo>
                  <a:pt x="477773" y="35051"/>
                </a:lnTo>
                <a:lnTo>
                  <a:pt x="479297" y="38099"/>
                </a:lnTo>
                <a:lnTo>
                  <a:pt x="477773" y="41147"/>
                </a:lnTo>
                <a:lnTo>
                  <a:pt x="474725" y="42671"/>
                </a:lnTo>
                <a:lnTo>
                  <a:pt x="528827" y="42671"/>
                </a:lnTo>
                <a:lnTo>
                  <a:pt x="537971" y="38099"/>
                </a:lnTo>
                <a:lnTo>
                  <a:pt x="528827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0300" y="3568700"/>
            <a:ext cx="1371600" cy="2514600"/>
          </a:xfrm>
          <a:prstGeom prst="rect">
            <a:avLst/>
          </a:prstGeom>
          <a:solidFill>
            <a:srgbClr val="FFFFFF"/>
          </a:solidFill>
          <a:ln w="9524">
            <a:solidFill>
              <a:srgbClr val="8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995" marR="78740">
              <a:lnSpc>
                <a:spcPct val="100000"/>
              </a:lnSpc>
            </a:pPr>
            <a:r>
              <a:rPr sz="1600" b="1" dirty="0">
                <a:solidFill>
                  <a:srgbClr val="CC009A"/>
                </a:solidFill>
                <a:latin typeface="Times New Roman"/>
                <a:cs typeface="Times New Roman"/>
              </a:rPr>
              <a:t>Interpersonal roles</a:t>
            </a:r>
            <a:endParaRPr sz="1600">
              <a:latin typeface="Times New Roman"/>
              <a:cs typeface="Times New Roman"/>
            </a:endParaRPr>
          </a:p>
          <a:p>
            <a:pPr marL="86995" marR="271780">
              <a:lnSpc>
                <a:spcPct val="200500"/>
              </a:lnSpc>
              <a:spcBef>
                <a:spcPts val="229"/>
              </a:spcBef>
            </a:pPr>
            <a:r>
              <a:rPr sz="1600" b="1" dirty="0">
                <a:solidFill>
                  <a:srgbClr val="800000"/>
                </a:solidFill>
                <a:latin typeface="Times New Roman"/>
                <a:cs typeface="Times New Roman"/>
              </a:rPr>
              <a:t>Figurehead Leader Liason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43405" y="3887583"/>
            <a:ext cx="1089660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b="1" dirty="0">
                <a:solidFill>
                  <a:srgbClr val="CC009A"/>
                </a:solidFill>
                <a:latin typeface="Times New Roman"/>
                <a:cs typeface="Times New Roman"/>
              </a:rPr>
              <a:t>Information roles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43405" y="4625110"/>
            <a:ext cx="1020444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800000"/>
                </a:solidFill>
                <a:latin typeface="Times New Roman"/>
                <a:cs typeface="Times New Roman"/>
              </a:rPr>
              <a:t>Monitoring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43405" y="5114410"/>
            <a:ext cx="118046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800000"/>
                </a:solidFill>
                <a:latin typeface="Times New Roman"/>
                <a:cs typeface="Times New Roman"/>
              </a:rPr>
              <a:t>Disseminator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43405" y="5603721"/>
            <a:ext cx="1020444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800000"/>
                </a:solidFill>
                <a:latin typeface="Times New Roman"/>
                <a:cs typeface="Times New Roman"/>
              </a:rPr>
              <a:t>Spokesman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72193" y="3863199"/>
            <a:ext cx="1223010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0" marR="155575" indent="-51435">
              <a:lnSpc>
                <a:spcPct val="100000"/>
              </a:lnSpc>
            </a:pPr>
            <a:r>
              <a:rPr sz="1600" b="1" dirty="0">
                <a:solidFill>
                  <a:srgbClr val="CC009A"/>
                </a:solidFill>
                <a:latin typeface="Times New Roman"/>
                <a:cs typeface="Times New Roman"/>
              </a:rPr>
              <a:t>Decisional roles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6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Entrepreneur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72193" y="4961991"/>
            <a:ext cx="1815464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Disturbanc</a:t>
            </a:r>
            <a:r>
              <a:rPr sz="1600" b="1" dirty="0">
                <a:solidFill>
                  <a:srgbClr val="800000"/>
                </a:solidFill>
                <a:latin typeface="Times New Roman"/>
                <a:cs typeface="Times New Roman"/>
              </a:rPr>
              <a:t>e</a:t>
            </a:r>
            <a:r>
              <a:rPr sz="1600" b="1" spc="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handler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72193" y="5451195"/>
            <a:ext cx="1648460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800000"/>
                </a:solidFill>
                <a:latin typeface="Times New Roman"/>
                <a:cs typeface="Times New Roman"/>
              </a:rPr>
              <a:t>Resource</a:t>
            </a:r>
            <a:r>
              <a:rPr sz="1600" b="1" spc="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800000"/>
                </a:solidFill>
                <a:latin typeface="Times New Roman"/>
                <a:cs typeface="Times New Roman"/>
              </a:rPr>
              <a:t>allocator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72193" y="5939626"/>
            <a:ext cx="953769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800000"/>
                </a:solidFill>
                <a:latin typeface="Times New Roman"/>
                <a:cs typeface="Times New Roman"/>
              </a:rPr>
              <a:t>Negotiator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9699" y="673100"/>
            <a:ext cx="2286000" cy="4572000"/>
          </a:xfrm>
          <a:custGeom>
            <a:avLst/>
            <a:gdLst/>
            <a:ahLst/>
            <a:cxnLst/>
            <a:rect l="l" t="t" r="r" b="b"/>
            <a:pathLst>
              <a:path w="2286000" h="4572000">
                <a:moveTo>
                  <a:pt x="2285999" y="0"/>
                </a:moveTo>
                <a:lnTo>
                  <a:pt x="0" y="4571999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25700" y="673100"/>
            <a:ext cx="2667000" cy="4572000"/>
          </a:xfrm>
          <a:custGeom>
            <a:avLst/>
            <a:gdLst/>
            <a:ahLst/>
            <a:cxnLst/>
            <a:rect l="l" t="t" r="r" b="b"/>
            <a:pathLst>
              <a:path w="2667000" h="4572000">
                <a:moveTo>
                  <a:pt x="0" y="0"/>
                </a:moveTo>
                <a:lnTo>
                  <a:pt x="2666999" y="4571999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9699" y="5245100"/>
            <a:ext cx="8686800" cy="0"/>
          </a:xfrm>
          <a:custGeom>
            <a:avLst/>
            <a:gdLst/>
            <a:ahLst/>
            <a:cxnLst/>
            <a:rect l="l" t="t" r="r" b="b"/>
            <a:pathLst>
              <a:path w="8686800">
                <a:moveTo>
                  <a:pt x="0" y="0"/>
                </a:moveTo>
                <a:lnTo>
                  <a:pt x="86867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92700" y="825500"/>
            <a:ext cx="3733800" cy="0"/>
          </a:xfrm>
          <a:custGeom>
            <a:avLst/>
            <a:gdLst/>
            <a:ahLst/>
            <a:cxnLst/>
            <a:rect l="l" t="t" r="r" b="b"/>
            <a:pathLst>
              <a:path w="3733800">
                <a:moveTo>
                  <a:pt x="0" y="0"/>
                </a:moveTo>
                <a:lnTo>
                  <a:pt x="37337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92700" y="825500"/>
            <a:ext cx="0" cy="4419600"/>
          </a:xfrm>
          <a:custGeom>
            <a:avLst/>
            <a:gdLst/>
            <a:ahLst/>
            <a:cxnLst/>
            <a:rect l="l" t="t" r="r" b="b"/>
            <a:pathLst>
              <a:path h="4419600">
                <a:moveTo>
                  <a:pt x="0" y="0"/>
                </a:moveTo>
                <a:lnTo>
                  <a:pt x="0" y="4419599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453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67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26500" y="825500"/>
            <a:ext cx="0" cy="4419600"/>
          </a:xfrm>
          <a:custGeom>
            <a:avLst/>
            <a:gdLst/>
            <a:ahLst/>
            <a:cxnLst/>
            <a:rect l="l" t="t" r="r" b="b"/>
            <a:pathLst>
              <a:path h="4419600">
                <a:moveTo>
                  <a:pt x="0" y="0"/>
                </a:moveTo>
                <a:lnTo>
                  <a:pt x="0" y="4419599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83300" y="825500"/>
            <a:ext cx="990600" cy="4419600"/>
          </a:xfrm>
          <a:custGeom>
            <a:avLst/>
            <a:gdLst/>
            <a:ahLst/>
            <a:cxnLst/>
            <a:rect l="l" t="t" r="r" b="b"/>
            <a:pathLst>
              <a:path w="990600" h="4419600">
                <a:moveTo>
                  <a:pt x="990599" y="0"/>
                </a:moveTo>
                <a:lnTo>
                  <a:pt x="0" y="4419599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97500" y="825500"/>
            <a:ext cx="990600" cy="4419600"/>
          </a:xfrm>
          <a:custGeom>
            <a:avLst/>
            <a:gdLst/>
            <a:ahLst/>
            <a:cxnLst/>
            <a:rect l="l" t="t" r="r" b="b"/>
            <a:pathLst>
              <a:path w="990600" h="4419600">
                <a:moveTo>
                  <a:pt x="990599" y="0"/>
                </a:moveTo>
                <a:lnTo>
                  <a:pt x="0" y="4419599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531100" y="825500"/>
            <a:ext cx="838200" cy="4419600"/>
          </a:xfrm>
          <a:custGeom>
            <a:avLst/>
            <a:gdLst/>
            <a:ahLst/>
            <a:cxnLst/>
            <a:rect l="l" t="t" r="r" b="b"/>
            <a:pathLst>
              <a:path w="838200" h="4419600">
                <a:moveTo>
                  <a:pt x="0" y="0"/>
                </a:moveTo>
                <a:lnTo>
                  <a:pt x="838199" y="4419599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59100" y="7493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877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449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021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3307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165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451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7023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309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1595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3881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739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1971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4257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159500" y="288290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113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399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9685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2169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9121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829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3307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8641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0927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3213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499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4643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6929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9215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1501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3787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6073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6741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925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7973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259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2357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5593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4455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968500" y="1739900"/>
            <a:ext cx="1447800" cy="925830"/>
          </a:xfrm>
          <a:prstGeom prst="rect">
            <a:avLst/>
          </a:prstGeom>
          <a:solidFill>
            <a:srgbClr val="CCECFF"/>
          </a:solidFill>
          <a:ln w="9524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5740" marR="246379" indent="114300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Top </a:t>
            </a:r>
            <a:r>
              <a:rPr sz="1800" b="1" spc="-15" dirty="0">
                <a:latin typeface="Times New Roman"/>
                <a:cs typeface="Times New Roman"/>
              </a:rPr>
              <a:t>Level</a:t>
            </a:r>
            <a:r>
              <a:rPr sz="1800" b="1" spc="-10" dirty="0">
                <a:latin typeface="Times New Roman"/>
                <a:cs typeface="Times New Roman"/>
              </a:rPr>
              <a:t> Managers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048004" y="3181548"/>
            <a:ext cx="1201420" cy="1899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89865">
              <a:lnSpc>
                <a:spcPct val="100000"/>
              </a:lnSpc>
            </a:pPr>
            <a:r>
              <a:rPr sz="1800" b="1" spc="-15" dirty="0">
                <a:latin typeface="Times New Roman"/>
                <a:cs typeface="Times New Roman"/>
              </a:rPr>
              <a:t>Middle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Level</a:t>
            </a:r>
            <a:r>
              <a:rPr sz="1800" b="1" spc="-10" dirty="0">
                <a:latin typeface="Times New Roman"/>
                <a:cs typeface="Times New Roman"/>
              </a:rPr>
              <a:t> Managers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654685" algn="l"/>
              </a:tabLst>
            </a:pPr>
            <a:r>
              <a:rPr sz="1800" b="1" spc="-10" dirty="0">
                <a:latin typeface="Times New Roman"/>
                <a:cs typeface="Times New Roman"/>
              </a:rPr>
              <a:t>First	Level</a:t>
            </a:r>
            <a:r>
              <a:rPr sz="1800" b="1" spc="-5" dirty="0">
                <a:latin typeface="Times New Roman"/>
                <a:cs typeface="Times New Roman"/>
              </a:rPr>
              <a:t> Supervisors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 rot="16980000">
            <a:off x="4857552" y="2377191"/>
            <a:ext cx="1431490" cy="421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320"/>
              </a:lnSpc>
            </a:pPr>
            <a:r>
              <a:rPr sz="2800" b="1" spc="-15" dirty="0">
                <a:latin typeface="Times New Roman"/>
                <a:cs typeface="Times New Roman"/>
              </a:rPr>
              <a:t>P</a:t>
            </a:r>
            <a:r>
              <a:rPr sz="2800" b="1" spc="-25" dirty="0">
                <a:latin typeface="Times New Roman"/>
                <a:cs typeface="Times New Roman"/>
              </a:rPr>
              <a:t>l</a:t>
            </a:r>
            <a:r>
              <a:rPr sz="2800" b="1" spc="-15" dirty="0"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nn</a:t>
            </a:r>
            <a:r>
              <a:rPr sz="2800" b="1" spc="-15" dirty="0">
                <a:latin typeface="Times New Roman"/>
                <a:cs typeface="Times New Roman"/>
              </a:rPr>
              <a:t>i</a:t>
            </a:r>
            <a:r>
              <a:rPr sz="2800" b="1" spc="-10" dirty="0">
                <a:latin typeface="Times New Roman"/>
                <a:cs typeface="Times New Roman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g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 rot="16980000">
            <a:off x="5375256" y="2629474"/>
            <a:ext cx="1770367" cy="420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310"/>
              </a:lnSpc>
            </a:pPr>
            <a:r>
              <a:rPr sz="2800" b="1" spc="-20" dirty="0">
                <a:latin typeface="Times New Roman"/>
                <a:cs typeface="Times New Roman"/>
              </a:rPr>
              <a:t>O</a:t>
            </a:r>
            <a:r>
              <a:rPr sz="2800" b="1" spc="-25" dirty="0">
                <a:latin typeface="Times New Roman"/>
                <a:cs typeface="Times New Roman"/>
              </a:rPr>
              <a:t>rg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n</a:t>
            </a:r>
            <a:r>
              <a:rPr sz="2800" b="1" spc="-20" dirty="0">
                <a:latin typeface="Times New Roman"/>
                <a:cs typeface="Times New Roman"/>
              </a:rPr>
              <a:t>iz</a:t>
            </a:r>
            <a:r>
              <a:rPr sz="2800" b="1" spc="-30" dirty="0">
                <a:latin typeface="Times New Roman"/>
                <a:cs typeface="Times New Roman"/>
              </a:rPr>
              <a:t>i</a:t>
            </a:r>
            <a:r>
              <a:rPr sz="2800" b="1" spc="-10" dirty="0">
                <a:latin typeface="Times New Roman"/>
                <a:cs typeface="Times New Roman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g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 rot="16980000">
            <a:off x="6592275" y="2696986"/>
            <a:ext cx="1316690" cy="421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320"/>
              </a:lnSpc>
            </a:pPr>
            <a:r>
              <a:rPr sz="2800" b="1" spc="-25" dirty="0">
                <a:latin typeface="Times New Roman"/>
                <a:cs typeface="Times New Roman"/>
              </a:rPr>
              <a:t>L</a:t>
            </a:r>
            <a:r>
              <a:rPr sz="2800" b="1" spc="-20" dirty="0">
                <a:latin typeface="Times New Roman"/>
                <a:cs typeface="Times New Roman"/>
              </a:rPr>
              <a:t>e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800" b="1" spc="-25" dirty="0">
                <a:latin typeface="Times New Roman"/>
                <a:cs typeface="Times New Roman"/>
              </a:rPr>
              <a:t>di</a:t>
            </a:r>
            <a:r>
              <a:rPr sz="2800" b="1" spc="-10" dirty="0">
                <a:latin typeface="Times New Roman"/>
                <a:cs typeface="Times New Roman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g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310290" y="1992110"/>
            <a:ext cx="381635" cy="178371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Controlling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438403" y="5848550"/>
            <a:ext cx="66802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20" dirty="0">
                <a:latin typeface="Times New Roman"/>
                <a:cs typeface="Times New Roman"/>
              </a:rPr>
              <a:t>TIM</a:t>
            </a:r>
            <a:r>
              <a:rPr sz="1800" b="1" spc="-15" dirty="0">
                <a:latin typeface="Times New Roman"/>
                <a:cs typeface="Times New Roman"/>
              </a:rPr>
              <a:t>E</a:t>
            </a:r>
            <a:r>
              <a:rPr sz="1800" b="1" spc="-5" dirty="0">
                <a:latin typeface="Times New Roman"/>
                <a:cs typeface="Times New Roman"/>
              </a:rPr>
              <a:t> SPEN</a:t>
            </a:r>
            <a:r>
              <a:rPr sz="1800" b="1" dirty="0">
                <a:latin typeface="Times New Roman"/>
                <a:cs typeface="Times New Roman"/>
              </a:rPr>
              <a:t>T </a:t>
            </a:r>
            <a:r>
              <a:rPr sz="1800" b="1" spc="-5" dirty="0">
                <a:latin typeface="Times New Roman"/>
                <a:cs typeface="Times New Roman"/>
              </a:rPr>
              <a:t>I</a:t>
            </a:r>
            <a:r>
              <a:rPr sz="1800" b="1" dirty="0">
                <a:latin typeface="Times New Roman"/>
                <a:cs typeface="Times New Roman"/>
              </a:rPr>
              <a:t>N</a:t>
            </a:r>
            <a:r>
              <a:rPr sz="1800" b="1" spc="-5" dirty="0">
                <a:latin typeface="Times New Roman"/>
                <a:cs typeface="Times New Roman"/>
              </a:rPr>
              <a:t> CARRYIN</a:t>
            </a:r>
            <a:r>
              <a:rPr sz="1800" b="1" dirty="0">
                <a:latin typeface="Times New Roman"/>
                <a:cs typeface="Times New Roman"/>
              </a:rPr>
              <a:t>G </a:t>
            </a:r>
            <a:r>
              <a:rPr sz="1800" b="1" spc="-15" dirty="0">
                <a:latin typeface="Times New Roman"/>
                <a:cs typeface="Times New Roman"/>
              </a:rPr>
              <a:t>OUT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MANAGERIAL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FUNCTIONS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4163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8735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5593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7879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025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5311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7597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9883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2169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455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6741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1877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0071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7785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2827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5113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7399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0447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495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6543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0541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255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6543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8829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1115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3401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5687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7973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0259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3307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6355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9403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1689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4737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7785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4643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6929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9215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1501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4549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6835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9121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1407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3693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597900" y="28829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2733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5019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730500" y="12065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358900" y="28829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1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96900" y="43307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38403" y="1345532"/>
            <a:ext cx="133731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CC009A"/>
                </a:solidFill>
                <a:latin typeface="Times New Roman"/>
                <a:cs typeface="Times New Roman"/>
              </a:rPr>
              <a:t>To</a:t>
            </a:r>
            <a:r>
              <a:rPr sz="2400" b="1" dirty="0">
                <a:solidFill>
                  <a:srgbClr val="CC009A"/>
                </a:solidFill>
                <a:latin typeface="Times New Roman"/>
                <a:cs typeface="Times New Roman"/>
              </a:rPr>
              <a:t>p </a:t>
            </a:r>
            <a:r>
              <a:rPr sz="2400" b="1" spc="-20" dirty="0">
                <a:solidFill>
                  <a:srgbClr val="CC009A"/>
                </a:solidFill>
                <a:latin typeface="Times New Roman"/>
                <a:cs typeface="Times New Roman"/>
              </a:rPr>
              <a:t>Level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35500" y="1816100"/>
            <a:ext cx="914400" cy="3276600"/>
          </a:xfrm>
          <a:custGeom>
            <a:avLst/>
            <a:gdLst/>
            <a:ahLst/>
            <a:cxnLst/>
            <a:rect l="l" t="t" r="r" b="b"/>
            <a:pathLst>
              <a:path w="914400" h="3276600">
                <a:moveTo>
                  <a:pt x="0" y="0"/>
                </a:moveTo>
                <a:lnTo>
                  <a:pt x="914399" y="32765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79703" y="2969035"/>
            <a:ext cx="105727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000" b="1" spc="-10" dirty="0">
                <a:latin typeface="Times New Roman"/>
                <a:cs typeface="Times New Roman"/>
              </a:rPr>
              <a:t>Technical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Skills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0905" y="3045235"/>
            <a:ext cx="81851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000" b="1" spc="-15" dirty="0">
                <a:latin typeface="Times New Roman"/>
                <a:cs typeface="Times New Roman"/>
              </a:rPr>
              <a:t>Human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Skills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65906" y="2892835"/>
            <a:ext cx="1242060" cy="86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sz="2000" b="1" spc="-15" dirty="0">
                <a:latin typeface="Times New Roman"/>
                <a:cs typeface="Times New Roman"/>
              </a:rPr>
              <a:t>C</a:t>
            </a:r>
            <a:r>
              <a:rPr sz="2000" b="1" spc="-5" dirty="0">
                <a:latin typeface="Times New Roman"/>
                <a:cs typeface="Times New Roman"/>
              </a:rPr>
              <a:t>o</a:t>
            </a:r>
            <a:r>
              <a:rPr sz="2000" b="1" spc="-10" dirty="0">
                <a:latin typeface="Times New Roman"/>
                <a:cs typeface="Times New Roman"/>
              </a:rPr>
              <a:t>nceptual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and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Design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Skills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78100" y="1816100"/>
            <a:ext cx="990600" cy="3276600"/>
          </a:xfrm>
          <a:custGeom>
            <a:avLst/>
            <a:gdLst/>
            <a:ahLst/>
            <a:cxnLst/>
            <a:rect l="l" t="t" r="r" b="b"/>
            <a:pathLst>
              <a:path w="990600" h="3276600">
                <a:moveTo>
                  <a:pt x="0" y="0"/>
                </a:moveTo>
                <a:lnTo>
                  <a:pt x="990599" y="32765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58900" y="1816100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58900" y="5092700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58900" y="1816100"/>
            <a:ext cx="0" cy="3276600"/>
          </a:xfrm>
          <a:custGeom>
            <a:avLst/>
            <a:gdLst/>
            <a:ahLst/>
            <a:cxnLst/>
            <a:rect l="l" t="t" r="r" b="b"/>
            <a:pathLst>
              <a:path h="3276600">
                <a:moveTo>
                  <a:pt x="0" y="0"/>
                </a:moveTo>
                <a:lnTo>
                  <a:pt x="0" y="32765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73900" y="1816100"/>
            <a:ext cx="0" cy="3276600"/>
          </a:xfrm>
          <a:custGeom>
            <a:avLst/>
            <a:gdLst/>
            <a:ahLst/>
            <a:cxnLst/>
            <a:rect l="l" t="t" r="r" b="b"/>
            <a:pathLst>
              <a:path h="3276600">
                <a:moveTo>
                  <a:pt x="0" y="0"/>
                </a:moveTo>
                <a:lnTo>
                  <a:pt x="0" y="32765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438403" y="5326985"/>
            <a:ext cx="23876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20" dirty="0">
                <a:solidFill>
                  <a:srgbClr val="CC009A"/>
                </a:solidFill>
                <a:latin typeface="Times New Roman"/>
                <a:cs typeface="Times New Roman"/>
              </a:rPr>
              <a:t>Supervisor</a:t>
            </a:r>
            <a:r>
              <a:rPr sz="2400" b="1" spc="-15" dirty="0">
                <a:solidFill>
                  <a:srgbClr val="CC009A"/>
                </a:solidFill>
                <a:latin typeface="Times New Roman"/>
                <a:cs typeface="Times New Roman"/>
              </a:rPr>
              <a:t>y</a:t>
            </a:r>
            <a:r>
              <a:rPr sz="2400" b="1" spc="5" dirty="0">
                <a:solidFill>
                  <a:srgbClr val="CC009A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CC009A"/>
                </a:solidFill>
                <a:latin typeface="Times New Roman"/>
                <a:cs typeface="Times New Roman"/>
              </a:rPr>
              <a:t>Level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9632" y="310481"/>
            <a:ext cx="457327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70"/>
              </a:lnSpc>
            </a:pPr>
            <a:r>
              <a:rPr sz="2400" b="1" spc="-5" dirty="0">
                <a:latin typeface="Times New Roman"/>
                <a:cs typeface="Times New Roman"/>
              </a:rPr>
              <a:t>System</a:t>
            </a:r>
            <a:r>
              <a:rPr sz="2400" b="1" dirty="0">
                <a:latin typeface="Times New Roman"/>
                <a:cs typeface="Times New Roman"/>
              </a:rPr>
              <a:t>s </a:t>
            </a:r>
            <a:r>
              <a:rPr sz="2400" b="1" spc="-5" dirty="0">
                <a:latin typeface="Times New Roman"/>
                <a:cs typeface="Times New Roman"/>
              </a:rPr>
              <a:t>Approac</a:t>
            </a:r>
            <a:r>
              <a:rPr sz="2400" b="1" dirty="0">
                <a:latin typeface="Times New Roman"/>
                <a:cs typeface="Times New Roman"/>
              </a:rPr>
              <a:t>h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15" dirty="0">
                <a:latin typeface="Times New Roman"/>
                <a:cs typeface="Times New Roman"/>
              </a:rPr>
              <a:t>Management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08507" y="862460"/>
            <a:ext cx="243649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75"/>
              </a:lnSpc>
            </a:pPr>
            <a:r>
              <a:rPr sz="1400" b="1" spc="-10" dirty="0">
                <a:latin typeface="Times New Roman"/>
                <a:cs typeface="Times New Roman"/>
              </a:rPr>
              <a:t>EXTERNAL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ENVIRONMENT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06600" y="973328"/>
            <a:ext cx="76200" cy="309880"/>
          </a:xfrm>
          <a:custGeom>
            <a:avLst/>
            <a:gdLst/>
            <a:ahLst/>
            <a:cxnLst/>
            <a:rect l="l" t="t" r="r" b="b"/>
            <a:pathLst>
              <a:path w="76200" h="309880">
                <a:moveTo>
                  <a:pt x="33527" y="233171"/>
                </a:moveTo>
                <a:lnTo>
                  <a:pt x="0" y="233171"/>
                </a:lnTo>
                <a:lnTo>
                  <a:pt x="38099" y="309371"/>
                </a:lnTo>
                <a:lnTo>
                  <a:pt x="67436" y="250697"/>
                </a:lnTo>
                <a:lnTo>
                  <a:pt x="38099" y="250697"/>
                </a:lnTo>
                <a:lnTo>
                  <a:pt x="35051" y="249173"/>
                </a:lnTo>
                <a:lnTo>
                  <a:pt x="33527" y="246125"/>
                </a:lnTo>
                <a:lnTo>
                  <a:pt x="33527" y="233171"/>
                </a:lnTo>
                <a:close/>
              </a:path>
              <a:path w="76200" h="309880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246125"/>
                </a:lnTo>
                <a:lnTo>
                  <a:pt x="35051" y="249173"/>
                </a:lnTo>
                <a:lnTo>
                  <a:pt x="38099" y="250697"/>
                </a:lnTo>
                <a:lnTo>
                  <a:pt x="41147" y="249173"/>
                </a:lnTo>
                <a:lnTo>
                  <a:pt x="42671" y="246125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309880">
                <a:moveTo>
                  <a:pt x="76199" y="233171"/>
                </a:moveTo>
                <a:lnTo>
                  <a:pt x="42671" y="233171"/>
                </a:lnTo>
                <a:lnTo>
                  <a:pt x="42671" y="246125"/>
                </a:lnTo>
                <a:lnTo>
                  <a:pt x="41147" y="249173"/>
                </a:lnTo>
                <a:lnTo>
                  <a:pt x="38099" y="250697"/>
                </a:lnTo>
                <a:lnTo>
                  <a:pt x="67436" y="250697"/>
                </a:lnTo>
                <a:lnTo>
                  <a:pt x="76199" y="23317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54400" y="973328"/>
            <a:ext cx="76200" cy="309880"/>
          </a:xfrm>
          <a:custGeom>
            <a:avLst/>
            <a:gdLst/>
            <a:ahLst/>
            <a:cxnLst/>
            <a:rect l="l" t="t" r="r" b="b"/>
            <a:pathLst>
              <a:path w="76200" h="309880">
                <a:moveTo>
                  <a:pt x="33527" y="233171"/>
                </a:moveTo>
                <a:lnTo>
                  <a:pt x="0" y="233171"/>
                </a:lnTo>
                <a:lnTo>
                  <a:pt x="38099" y="309371"/>
                </a:lnTo>
                <a:lnTo>
                  <a:pt x="67436" y="250697"/>
                </a:lnTo>
                <a:lnTo>
                  <a:pt x="38099" y="250697"/>
                </a:lnTo>
                <a:lnTo>
                  <a:pt x="35051" y="249173"/>
                </a:lnTo>
                <a:lnTo>
                  <a:pt x="33527" y="246125"/>
                </a:lnTo>
                <a:lnTo>
                  <a:pt x="33527" y="233171"/>
                </a:lnTo>
                <a:close/>
              </a:path>
              <a:path w="76200" h="309880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246125"/>
                </a:lnTo>
                <a:lnTo>
                  <a:pt x="35051" y="249173"/>
                </a:lnTo>
                <a:lnTo>
                  <a:pt x="38099" y="250697"/>
                </a:lnTo>
                <a:lnTo>
                  <a:pt x="41147" y="249173"/>
                </a:lnTo>
                <a:lnTo>
                  <a:pt x="42671" y="246125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309880">
                <a:moveTo>
                  <a:pt x="76199" y="233171"/>
                </a:moveTo>
                <a:lnTo>
                  <a:pt x="42671" y="233171"/>
                </a:lnTo>
                <a:lnTo>
                  <a:pt x="42671" y="246125"/>
                </a:lnTo>
                <a:lnTo>
                  <a:pt x="41147" y="249173"/>
                </a:lnTo>
                <a:lnTo>
                  <a:pt x="38099" y="250697"/>
                </a:lnTo>
                <a:lnTo>
                  <a:pt x="67436" y="250697"/>
                </a:lnTo>
                <a:lnTo>
                  <a:pt x="76199" y="23317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8527" y="1701800"/>
            <a:ext cx="919480" cy="76200"/>
          </a:xfrm>
          <a:custGeom>
            <a:avLst/>
            <a:gdLst/>
            <a:ahLst/>
            <a:cxnLst/>
            <a:rect l="l" t="t" r="r" b="b"/>
            <a:pathLst>
              <a:path w="919480" h="76200">
                <a:moveTo>
                  <a:pt x="842771" y="0"/>
                </a:moveTo>
                <a:lnTo>
                  <a:pt x="842771" y="76199"/>
                </a:lnTo>
                <a:lnTo>
                  <a:pt x="909827" y="42671"/>
                </a:lnTo>
                <a:lnTo>
                  <a:pt x="855725" y="42671"/>
                </a:lnTo>
                <a:lnTo>
                  <a:pt x="858773" y="41147"/>
                </a:lnTo>
                <a:lnTo>
                  <a:pt x="860297" y="38099"/>
                </a:lnTo>
                <a:lnTo>
                  <a:pt x="858773" y="35051"/>
                </a:lnTo>
                <a:lnTo>
                  <a:pt x="855725" y="33527"/>
                </a:lnTo>
                <a:lnTo>
                  <a:pt x="909827" y="33527"/>
                </a:lnTo>
                <a:lnTo>
                  <a:pt x="842771" y="0"/>
                </a:lnTo>
                <a:close/>
              </a:path>
              <a:path w="919480" h="76200">
                <a:moveTo>
                  <a:pt x="842771" y="33527"/>
                </a:moveTo>
                <a:lnTo>
                  <a:pt x="4571" y="33527"/>
                </a:lnTo>
                <a:lnTo>
                  <a:pt x="1523" y="35051"/>
                </a:lnTo>
                <a:lnTo>
                  <a:pt x="0" y="38099"/>
                </a:lnTo>
                <a:lnTo>
                  <a:pt x="1523" y="41147"/>
                </a:lnTo>
                <a:lnTo>
                  <a:pt x="4571" y="42671"/>
                </a:lnTo>
                <a:lnTo>
                  <a:pt x="842771" y="42671"/>
                </a:lnTo>
                <a:lnTo>
                  <a:pt x="842771" y="33527"/>
                </a:lnTo>
                <a:close/>
              </a:path>
              <a:path w="919480" h="76200">
                <a:moveTo>
                  <a:pt x="909827" y="33527"/>
                </a:moveTo>
                <a:lnTo>
                  <a:pt x="855725" y="33527"/>
                </a:lnTo>
                <a:lnTo>
                  <a:pt x="858773" y="35051"/>
                </a:lnTo>
                <a:lnTo>
                  <a:pt x="860297" y="38099"/>
                </a:lnTo>
                <a:lnTo>
                  <a:pt x="858773" y="41147"/>
                </a:lnTo>
                <a:lnTo>
                  <a:pt x="855725" y="42671"/>
                </a:lnTo>
                <a:lnTo>
                  <a:pt x="909827" y="42671"/>
                </a:lnTo>
                <a:lnTo>
                  <a:pt x="918971" y="38099"/>
                </a:lnTo>
                <a:lnTo>
                  <a:pt x="909827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3099" y="1739900"/>
            <a:ext cx="0" cy="4343400"/>
          </a:xfrm>
          <a:custGeom>
            <a:avLst/>
            <a:gdLst/>
            <a:ahLst/>
            <a:cxnLst/>
            <a:rect l="l" t="t" r="r" b="b"/>
            <a:pathLst>
              <a:path h="4343400">
                <a:moveTo>
                  <a:pt x="0" y="0"/>
                </a:moveTo>
                <a:lnTo>
                  <a:pt x="0" y="4343399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3099" y="60833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35100" y="5626100"/>
            <a:ext cx="2743200" cy="685800"/>
          </a:xfrm>
          <a:custGeom>
            <a:avLst/>
            <a:gdLst/>
            <a:ahLst/>
            <a:cxnLst/>
            <a:rect l="l" t="t" r="r" b="b"/>
            <a:pathLst>
              <a:path w="2743200" h="685800">
                <a:moveTo>
                  <a:pt x="0" y="685799"/>
                </a:moveTo>
                <a:lnTo>
                  <a:pt x="2743199" y="685799"/>
                </a:lnTo>
                <a:lnTo>
                  <a:pt x="27431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35100" y="5626100"/>
            <a:ext cx="2743200" cy="685800"/>
          </a:xfrm>
          <a:custGeom>
            <a:avLst/>
            <a:gdLst/>
            <a:ahLst/>
            <a:cxnLst/>
            <a:rect l="l" t="t" r="r" b="b"/>
            <a:pathLst>
              <a:path w="2743200" h="685800">
                <a:moveTo>
                  <a:pt x="0" y="685799"/>
                </a:moveTo>
                <a:lnTo>
                  <a:pt x="2743199" y="685799"/>
                </a:lnTo>
                <a:lnTo>
                  <a:pt x="27431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64127" y="2540000"/>
            <a:ext cx="690880" cy="76200"/>
          </a:xfrm>
          <a:custGeom>
            <a:avLst/>
            <a:gdLst/>
            <a:ahLst/>
            <a:cxnLst/>
            <a:rect l="l" t="t" r="r" b="b"/>
            <a:pathLst>
              <a:path w="690879" h="76200">
                <a:moveTo>
                  <a:pt x="614171" y="0"/>
                </a:moveTo>
                <a:lnTo>
                  <a:pt x="614171" y="76199"/>
                </a:lnTo>
                <a:lnTo>
                  <a:pt x="681227" y="42671"/>
                </a:lnTo>
                <a:lnTo>
                  <a:pt x="627125" y="42671"/>
                </a:lnTo>
                <a:lnTo>
                  <a:pt x="630173" y="41147"/>
                </a:lnTo>
                <a:lnTo>
                  <a:pt x="631697" y="38099"/>
                </a:lnTo>
                <a:lnTo>
                  <a:pt x="630173" y="35051"/>
                </a:lnTo>
                <a:lnTo>
                  <a:pt x="627125" y="33527"/>
                </a:lnTo>
                <a:lnTo>
                  <a:pt x="681227" y="33527"/>
                </a:lnTo>
                <a:lnTo>
                  <a:pt x="614171" y="0"/>
                </a:lnTo>
                <a:close/>
              </a:path>
              <a:path w="690879" h="76200">
                <a:moveTo>
                  <a:pt x="614171" y="33527"/>
                </a:moveTo>
                <a:lnTo>
                  <a:pt x="4571" y="33527"/>
                </a:lnTo>
                <a:lnTo>
                  <a:pt x="1523" y="35051"/>
                </a:lnTo>
                <a:lnTo>
                  <a:pt x="0" y="38099"/>
                </a:lnTo>
                <a:lnTo>
                  <a:pt x="1523" y="41147"/>
                </a:lnTo>
                <a:lnTo>
                  <a:pt x="4571" y="42671"/>
                </a:lnTo>
                <a:lnTo>
                  <a:pt x="614171" y="42671"/>
                </a:lnTo>
                <a:lnTo>
                  <a:pt x="614171" y="33527"/>
                </a:lnTo>
                <a:close/>
              </a:path>
              <a:path w="690879" h="76200">
                <a:moveTo>
                  <a:pt x="681227" y="33527"/>
                </a:moveTo>
                <a:lnTo>
                  <a:pt x="627125" y="33527"/>
                </a:lnTo>
                <a:lnTo>
                  <a:pt x="630173" y="35051"/>
                </a:lnTo>
                <a:lnTo>
                  <a:pt x="631697" y="38099"/>
                </a:lnTo>
                <a:lnTo>
                  <a:pt x="630173" y="41147"/>
                </a:lnTo>
                <a:lnTo>
                  <a:pt x="627125" y="42671"/>
                </a:lnTo>
                <a:lnTo>
                  <a:pt x="681227" y="42671"/>
                </a:lnTo>
                <a:lnTo>
                  <a:pt x="690371" y="38099"/>
                </a:lnTo>
                <a:lnTo>
                  <a:pt x="681227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59100" y="2540000"/>
            <a:ext cx="690880" cy="76200"/>
          </a:xfrm>
          <a:custGeom>
            <a:avLst/>
            <a:gdLst/>
            <a:ahLst/>
            <a:cxnLst/>
            <a:rect l="l" t="t" r="r" b="b"/>
            <a:pathLst>
              <a:path w="690879" h="76200">
                <a:moveTo>
                  <a:pt x="76199" y="0"/>
                </a:moveTo>
                <a:lnTo>
                  <a:pt x="0" y="38099"/>
                </a:lnTo>
                <a:lnTo>
                  <a:pt x="76199" y="76199"/>
                </a:lnTo>
                <a:lnTo>
                  <a:pt x="76199" y="42671"/>
                </a:lnTo>
                <a:lnTo>
                  <a:pt x="63245" y="42671"/>
                </a:lnTo>
                <a:lnTo>
                  <a:pt x="60197" y="41147"/>
                </a:lnTo>
                <a:lnTo>
                  <a:pt x="58673" y="38099"/>
                </a:lnTo>
                <a:lnTo>
                  <a:pt x="60197" y="35051"/>
                </a:lnTo>
                <a:lnTo>
                  <a:pt x="63245" y="33527"/>
                </a:lnTo>
                <a:lnTo>
                  <a:pt x="76199" y="33527"/>
                </a:lnTo>
                <a:lnTo>
                  <a:pt x="76199" y="0"/>
                </a:lnTo>
                <a:close/>
              </a:path>
              <a:path w="690879" h="76200">
                <a:moveTo>
                  <a:pt x="76199" y="33527"/>
                </a:moveTo>
                <a:lnTo>
                  <a:pt x="63245" y="33527"/>
                </a:lnTo>
                <a:lnTo>
                  <a:pt x="60197" y="35051"/>
                </a:lnTo>
                <a:lnTo>
                  <a:pt x="58673" y="38099"/>
                </a:lnTo>
                <a:lnTo>
                  <a:pt x="60197" y="41147"/>
                </a:lnTo>
                <a:lnTo>
                  <a:pt x="63245" y="42671"/>
                </a:lnTo>
                <a:lnTo>
                  <a:pt x="76199" y="42671"/>
                </a:lnTo>
                <a:lnTo>
                  <a:pt x="76199" y="33527"/>
                </a:lnTo>
                <a:close/>
              </a:path>
              <a:path w="690879" h="76200">
                <a:moveTo>
                  <a:pt x="685799" y="33527"/>
                </a:moveTo>
                <a:lnTo>
                  <a:pt x="76199" y="33527"/>
                </a:lnTo>
                <a:lnTo>
                  <a:pt x="76199" y="42671"/>
                </a:lnTo>
                <a:lnTo>
                  <a:pt x="685799" y="42671"/>
                </a:lnTo>
                <a:lnTo>
                  <a:pt x="688847" y="41147"/>
                </a:lnTo>
                <a:lnTo>
                  <a:pt x="690371" y="38099"/>
                </a:lnTo>
                <a:lnTo>
                  <a:pt x="688847" y="35051"/>
                </a:lnTo>
                <a:lnTo>
                  <a:pt x="685799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64127" y="3225800"/>
            <a:ext cx="690880" cy="76200"/>
          </a:xfrm>
          <a:custGeom>
            <a:avLst/>
            <a:gdLst/>
            <a:ahLst/>
            <a:cxnLst/>
            <a:rect l="l" t="t" r="r" b="b"/>
            <a:pathLst>
              <a:path w="690879" h="76200">
                <a:moveTo>
                  <a:pt x="614171" y="0"/>
                </a:moveTo>
                <a:lnTo>
                  <a:pt x="614171" y="76199"/>
                </a:lnTo>
                <a:lnTo>
                  <a:pt x="681227" y="42671"/>
                </a:lnTo>
                <a:lnTo>
                  <a:pt x="627125" y="42671"/>
                </a:lnTo>
                <a:lnTo>
                  <a:pt x="630173" y="41147"/>
                </a:lnTo>
                <a:lnTo>
                  <a:pt x="631697" y="38099"/>
                </a:lnTo>
                <a:lnTo>
                  <a:pt x="630173" y="35051"/>
                </a:lnTo>
                <a:lnTo>
                  <a:pt x="627125" y="33527"/>
                </a:lnTo>
                <a:lnTo>
                  <a:pt x="681227" y="33527"/>
                </a:lnTo>
                <a:lnTo>
                  <a:pt x="614171" y="0"/>
                </a:lnTo>
                <a:close/>
              </a:path>
              <a:path w="690879" h="76200">
                <a:moveTo>
                  <a:pt x="614171" y="33527"/>
                </a:moveTo>
                <a:lnTo>
                  <a:pt x="4571" y="33527"/>
                </a:lnTo>
                <a:lnTo>
                  <a:pt x="1523" y="35051"/>
                </a:lnTo>
                <a:lnTo>
                  <a:pt x="0" y="38099"/>
                </a:lnTo>
                <a:lnTo>
                  <a:pt x="1523" y="41147"/>
                </a:lnTo>
                <a:lnTo>
                  <a:pt x="4571" y="42671"/>
                </a:lnTo>
                <a:lnTo>
                  <a:pt x="614171" y="42671"/>
                </a:lnTo>
                <a:lnTo>
                  <a:pt x="614171" y="33527"/>
                </a:lnTo>
                <a:close/>
              </a:path>
              <a:path w="690879" h="76200">
                <a:moveTo>
                  <a:pt x="681227" y="33527"/>
                </a:moveTo>
                <a:lnTo>
                  <a:pt x="627125" y="33527"/>
                </a:lnTo>
                <a:lnTo>
                  <a:pt x="630173" y="35051"/>
                </a:lnTo>
                <a:lnTo>
                  <a:pt x="631697" y="38099"/>
                </a:lnTo>
                <a:lnTo>
                  <a:pt x="630173" y="41147"/>
                </a:lnTo>
                <a:lnTo>
                  <a:pt x="627125" y="42671"/>
                </a:lnTo>
                <a:lnTo>
                  <a:pt x="681227" y="42671"/>
                </a:lnTo>
                <a:lnTo>
                  <a:pt x="690371" y="38099"/>
                </a:lnTo>
                <a:lnTo>
                  <a:pt x="681227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35300" y="3225800"/>
            <a:ext cx="614680" cy="76200"/>
          </a:xfrm>
          <a:custGeom>
            <a:avLst/>
            <a:gdLst/>
            <a:ahLst/>
            <a:cxnLst/>
            <a:rect l="l" t="t" r="r" b="b"/>
            <a:pathLst>
              <a:path w="614679" h="76200">
                <a:moveTo>
                  <a:pt x="76199" y="0"/>
                </a:moveTo>
                <a:lnTo>
                  <a:pt x="0" y="38099"/>
                </a:lnTo>
                <a:lnTo>
                  <a:pt x="76199" y="76199"/>
                </a:lnTo>
                <a:lnTo>
                  <a:pt x="76199" y="42671"/>
                </a:lnTo>
                <a:lnTo>
                  <a:pt x="63245" y="42671"/>
                </a:lnTo>
                <a:lnTo>
                  <a:pt x="60197" y="41147"/>
                </a:lnTo>
                <a:lnTo>
                  <a:pt x="58673" y="38099"/>
                </a:lnTo>
                <a:lnTo>
                  <a:pt x="60197" y="35051"/>
                </a:lnTo>
                <a:lnTo>
                  <a:pt x="63245" y="33527"/>
                </a:lnTo>
                <a:lnTo>
                  <a:pt x="76199" y="33527"/>
                </a:lnTo>
                <a:lnTo>
                  <a:pt x="76199" y="0"/>
                </a:lnTo>
                <a:close/>
              </a:path>
              <a:path w="614679" h="76200">
                <a:moveTo>
                  <a:pt x="76199" y="33527"/>
                </a:moveTo>
                <a:lnTo>
                  <a:pt x="63245" y="33527"/>
                </a:lnTo>
                <a:lnTo>
                  <a:pt x="60197" y="35051"/>
                </a:lnTo>
                <a:lnTo>
                  <a:pt x="58673" y="38099"/>
                </a:lnTo>
                <a:lnTo>
                  <a:pt x="60197" y="41147"/>
                </a:lnTo>
                <a:lnTo>
                  <a:pt x="63245" y="42671"/>
                </a:lnTo>
                <a:lnTo>
                  <a:pt x="76199" y="42671"/>
                </a:lnTo>
                <a:lnTo>
                  <a:pt x="76199" y="33527"/>
                </a:lnTo>
                <a:close/>
              </a:path>
              <a:path w="614679" h="76200">
                <a:moveTo>
                  <a:pt x="609599" y="33527"/>
                </a:moveTo>
                <a:lnTo>
                  <a:pt x="76199" y="33527"/>
                </a:lnTo>
                <a:lnTo>
                  <a:pt x="76199" y="42671"/>
                </a:lnTo>
                <a:lnTo>
                  <a:pt x="609599" y="42671"/>
                </a:lnTo>
                <a:lnTo>
                  <a:pt x="612647" y="41147"/>
                </a:lnTo>
                <a:lnTo>
                  <a:pt x="614171" y="38099"/>
                </a:lnTo>
                <a:lnTo>
                  <a:pt x="612647" y="35051"/>
                </a:lnTo>
                <a:lnTo>
                  <a:pt x="609599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35300" y="3911600"/>
            <a:ext cx="614680" cy="76200"/>
          </a:xfrm>
          <a:custGeom>
            <a:avLst/>
            <a:gdLst/>
            <a:ahLst/>
            <a:cxnLst/>
            <a:rect l="l" t="t" r="r" b="b"/>
            <a:pathLst>
              <a:path w="614679" h="76200">
                <a:moveTo>
                  <a:pt x="76199" y="0"/>
                </a:moveTo>
                <a:lnTo>
                  <a:pt x="0" y="38099"/>
                </a:lnTo>
                <a:lnTo>
                  <a:pt x="76199" y="76199"/>
                </a:lnTo>
                <a:lnTo>
                  <a:pt x="76199" y="42671"/>
                </a:lnTo>
                <a:lnTo>
                  <a:pt x="63245" y="42671"/>
                </a:lnTo>
                <a:lnTo>
                  <a:pt x="60197" y="41147"/>
                </a:lnTo>
                <a:lnTo>
                  <a:pt x="58673" y="38099"/>
                </a:lnTo>
                <a:lnTo>
                  <a:pt x="60197" y="35051"/>
                </a:lnTo>
                <a:lnTo>
                  <a:pt x="63245" y="33527"/>
                </a:lnTo>
                <a:lnTo>
                  <a:pt x="76199" y="33527"/>
                </a:lnTo>
                <a:lnTo>
                  <a:pt x="76199" y="0"/>
                </a:lnTo>
                <a:close/>
              </a:path>
              <a:path w="614679" h="76200">
                <a:moveTo>
                  <a:pt x="76199" y="33527"/>
                </a:moveTo>
                <a:lnTo>
                  <a:pt x="63245" y="33527"/>
                </a:lnTo>
                <a:lnTo>
                  <a:pt x="60197" y="35051"/>
                </a:lnTo>
                <a:lnTo>
                  <a:pt x="58673" y="38099"/>
                </a:lnTo>
                <a:lnTo>
                  <a:pt x="60197" y="41147"/>
                </a:lnTo>
                <a:lnTo>
                  <a:pt x="63245" y="42671"/>
                </a:lnTo>
                <a:lnTo>
                  <a:pt x="76199" y="42671"/>
                </a:lnTo>
                <a:lnTo>
                  <a:pt x="76199" y="33527"/>
                </a:lnTo>
                <a:close/>
              </a:path>
              <a:path w="614679" h="76200">
                <a:moveTo>
                  <a:pt x="609599" y="33527"/>
                </a:moveTo>
                <a:lnTo>
                  <a:pt x="76199" y="33527"/>
                </a:lnTo>
                <a:lnTo>
                  <a:pt x="76199" y="42671"/>
                </a:lnTo>
                <a:lnTo>
                  <a:pt x="609599" y="42671"/>
                </a:lnTo>
                <a:lnTo>
                  <a:pt x="612647" y="41147"/>
                </a:lnTo>
                <a:lnTo>
                  <a:pt x="614171" y="38099"/>
                </a:lnTo>
                <a:lnTo>
                  <a:pt x="612647" y="35051"/>
                </a:lnTo>
                <a:lnTo>
                  <a:pt x="609599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64127" y="3911600"/>
            <a:ext cx="690880" cy="76200"/>
          </a:xfrm>
          <a:custGeom>
            <a:avLst/>
            <a:gdLst/>
            <a:ahLst/>
            <a:cxnLst/>
            <a:rect l="l" t="t" r="r" b="b"/>
            <a:pathLst>
              <a:path w="690879" h="76200">
                <a:moveTo>
                  <a:pt x="614171" y="0"/>
                </a:moveTo>
                <a:lnTo>
                  <a:pt x="614171" y="76199"/>
                </a:lnTo>
                <a:lnTo>
                  <a:pt x="681227" y="42671"/>
                </a:lnTo>
                <a:lnTo>
                  <a:pt x="627125" y="42671"/>
                </a:lnTo>
                <a:lnTo>
                  <a:pt x="630173" y="41147"/>
                </a:lnTo>
                <a:lnTo>
                  <a:pt x="631697" y="38099"/>
                </a:lnTo>
                <a:lnTo>
                  <a:pt x="630173" y="35051"/>
                </a:lnTo>
                <a:lnTo>
                  <a:pt x="627125" y="33527"/>
                </a:lnTo>
                <a:lnTo>
                  <a:pt x="681227" y="33527"/>
                </a:lnTo>
                <a:lnTo>
                  <a:pt x="614171" y="0"/>
                </a:lnTo>
                <a:close/>
              </a:path>
              <a:path w="690879" h="76200">
                <a:moveTo>
                  <a:pt x="614171" y="33527"/>
                </a:moveTo>
                <a:lnTo>
                  <a:pt x="4571" y="33527"/>
                </a:lnTo>
                <a:lnTo>
                  <a:pt x="1523" y="35051"/>
                </a:lnTo>
                <a:lnTo>
                  <a:pt x="0" y="38099"/>
                </a:lnTo>
                <a:lnTo>
                  <a:pt x="1523" y="41147"/>
                </a:lnTo>
                <a:lnTo>
                  <a:pt x="4571" y="42671"/>
                </a:lnTo>
                <a:lnTo>
                  <a:pt x="614171" y="42671"/>
                </a:lnTo>
                <a:lnTo>
                  <a:pt x="614171" y="33527"/>
                </a:lnTo>
                <a:close/>
              </a:path>
              <a:path w="690879" h="76200">
                <a:moveTo>
                  <a:pt x="681227" y="33527"/>
                </a:moveTo>
                <a:lnTo>
                  <a:pt x="627125" y="33527"/>
                </a:lnTo>
                <a:lnTo>
                  <a:pt x="630173" y="35051"/>
                </a:lnTo>
                <a:lnTo>
                  <a:pt x="631697" y="38099"/>
                </a:lnTo>
                <a:lnTo>
                  <a:pt x="630173" y="41147"/>
                </a:lnTo>
                <a:lnTo>
                  <a:pt x="627125" y="42671"/>
                </a:lnTo>
                <a:lnTo>
                  <a:pt x="681227" y="42671"/>
                </a:lnTo>
                <a:lnTo>
                  <a:pt x="690371" y="38099"/>
                </a:lnTo>
                <a:lnTo>
                  <a:pt x="681227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16527" y="4521200"/>
            <a:ext cx="538480" cy="76200"/>
          </a:xfrm>
          <a:custGeom>
            <a:avLst/>
            <a:gdLst/>
            <a:ahLst/>
            <a:cxnLst/>
            <a:rect l="l" t="t" r="r" b="b"/>
            <a:pathLst>
              <a:path w="538479" h="76200">
                <a:moveTo>
                  <a:pt x="461771" y="0"/>
                </a:moveTo>
                <a:lnTo>
                  <a:pt x="461771" y="76199"/>
                </a:lnTo>
                <a:lnTo>
                  <a:pt x="528827" y="42671"/>
                </a:lnTo>
                <a:lnTo>
                  <a:pt x="474725" y="42671"/>
                </a:lnTo>
                <a:lnTo>
                  <a:pt x="477773" y="41147"/>
                </a:lnTo>
                <a:lnTo>
                  <a:pt x="479297" y="38099"/>
                </a:lnTo>
                <a:lnTo>
                  <a:pt x="477773" y="35051"/>
                </a:lnTo>
                <a:lnTo>
                  <a:pt x="474725" y="33527"/>
                </a:lnTo>
                <a:lnTo>
                  <a:pt x="528827" y="33527"/>
                </a:lnTo>
                <a:lnTo>
                  <a:pt x="461771" y="0"/>
                </a:lnTo>
                <a:close/>
              </a:path>
              <a:path w="538479" h="76200">
                <a:moveTo>
                  <a:pt x="461771" y="33527"/>
                </a:moveTo>
                <a:lnTo>
                  <a:pt x="4571" y="33527"/>
                </a:lnTo>
                <a:lnTo>
                  <a:pt x="1523" y="35051"/>
                </a:lnTo>
                <a:lnTo>
                  <a:pt x="0" y="38099"/>
                </a:lnTo>
                <a:lnTo>
                  <a:pt x="1523" y="41147"/>
                </a:lnTo>
                <a:lnTo>
                  <a:pt x="4571" y="42671"/>
                </a:lnTo>
                <a:lnTo>
                  <a:pt x="461771" y="42671"/>
                </a:lnTo>
                <a:lnTo>
                  <a:pt x="461771" y="33527"/>
                </a:lnTo>
                <a:close/>
              </a:path>
              <a:path w="538479" h="76200">
                <a:moveTo>
                  <a:pt x="528827" y="33527"/>
                </a:moveTo>
                <a:lnTo>
                  <a:pt x="474725" y="33527"/>
                </a:lnTo>
                <a:lnTo>
                  <a:pt x="477773" y="35051"/>
                </a:lnTo>
                <a:lnTo>
                  <a:pt x="479297" y="38099"/>
                </a:lnTo>
                <a:lnTo>
                  <a:pt x="477773" y="41147"/>
                </a:lnTo>
                <a:lnTo>
                  <a:pt x="474725" y="42671"/>
                </a:lnTo>
                <a:lnTo>
                  <a:pt x="528827" y="42671"/>
                </a:lnTo>
                <a:lnTo>
                  <a:pt x="537971" y="38099"/>
                </a:lnTo>
                <a:lnTo>
                  <a:pt x="528827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59100" y="4521200"/>
            <a:ext cx="767080" cy="76200"/>
          </a:xfrm>
          <a:custGeom>
            <a:avLst/>
            <a:gdLst/>
            <a:ahLst/>
            <a:cxnLst/>
            <a:rect l="l" t="t" r="r" b="b"/>
            <a:pathLst>
              <a:path w="767079" h="76200">
                <a:moveTo>
                  <a:pt x="76199" y="0"/>
                </a:moveTo>
                <a:lnTo>
                  <a:pt x="0" y="38099"/>
                </a:lnTo>
                <a:lnTo>
                  <a:pt x="76199" y="76199"/>
                </a:lnTo>
                <a:lnTo>
                  <a:pt x="76199" y="42671"/>
                </a:lnTo>
                <a:lnTo>
                  <a:pt x="63245" y="42671"/>
                </a:lnTo>
                <a:lnTo>
                  <a:pt x="60197" y="41147"/>
                </a:lnTo>
                <a:lnTo>
                  <a:pt x="58673" y="38099"/>
                </a:lnTo>
                <a:lnTo>
                  <a:pt x="60197" y="35051"/>
                </a:lnTo>
                <a:lnTo>
                  <a:pt x="63245" y="33527"/>
                </a:lnTo>
                <a:lnTo>
                  <a:pt x="76199" y="33527"/>
                </a:lnTo>
                <a:lnTo>
                  <a:pt x="76199" y="0"/>
                </a:lnTo>
                <a:close/>
              </a:path>
              <a:path w="767079" h="76200">
                <a:moveTo>
                  <a:pt x="76199" y="33527"/>
                </a:moveTo>
                <a:lnTo>
                  <a:pt x="63245" y="33527"/>
                </a:lnTo>
                <a:lnTo>
                  <a:pt x="60197" y="35051"/>
                </a:lnTo>
                <a:lnTo>
                  <a:pt x="58673" y="38099"/>
                </a:lnTo>
                <a:lnTo>
                  <a:pt x="60197" y="41147"/>
                </a:lnTo>
                <a:lnTo>
                  <a:pt x="63245" y="42671"/>
                </a:lnTo>
                <a:lnTo>
                  <a:pt x="76199" y="42671"/>
                </a:lnTo>
                <a:lnTo>
                  <a:pt x="76199" y="33527"/>
                </a:lnTo>
                <a:close/>
              </a:path>
              <a:path w="767079" h="76200">
                <a:moveTo>
                  <a:pt x="761999" y="33527"/>
                </a:moveTo>
                <a:lnTo>
                  <a:pt x="76199" y="33527"/>
                </a:lnTo>
                <a:lnTo>
                  <a:pt x="76199" y="42671"/>
                </a:lnTo>
                <a:lnTo>
                  <a:pt x="761999" y="42671"/>
                </a:lnTo>
                <a:lnTo>
                  <a:pt x="765047" y="41147"/>
                </a:lnTo>
                <a:lnTo>
                  <a:pt x="766571" y="38099"/>
                </a:lnTo>
                <a:lnTo>
                  <a:pt x="765047" y="35051"/>
                </a:lnTo>
                <a:lnTo>
                  <a:pt x="761999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64127" y="5130800"/>
            <a:ext cx="690880" cy="76200"/>
          </a:xfrm>
          <a:custGeom>
            <a:avLst/>
            <a:gdLst/>
            <a:ahLst/>
            <a:cxnLst/>
            <a:rect l="l" t="t" r="r" b="b"/>
            <a:pathLst>
              <a:path w="690879" h="76200">
                <a:moveTo>
                  <a:pt x="614171" y="0"/>
                </a:moveTo>
                <a:lnTo>
                  <a:pt x="614171" y="76199"/>
                </a:lnTo>
                <a:lnTo>
                  <a:pt x="681227" y="42671"/>
                </a:lnTo>
                <a:lnTo>
                  <a:pt x="627125" y="42671"/>
                </a:lnTo>
                <a:lnTo>
                  <a:pt x="630173" y="41147"/>
                </a:lnTo>
                <a:lnTo>
                  <a:pt x="631697" y="38099"/>
                </a:lnTo>
                <a:lnTo>
                  <a:pt x="630173" y="35051"/>
                </a:lnTo>
                <a:lnTo>
                  <a:pt x="627125" y="33527"/>
                </a:lnTo>
                <a:lnTo>
                  <a:pt x="681227" y="33527"/>
                </a:lnTo>
                <a:lnTo>
                  <a:pt x="614171" y="0"/>
                </a:lnTo>
                <a:close/>
              </a:path>
              <a:path w="690879" h="76200">
                <a:moveTo>
                  <a:pt x="614171" y="33527"/>
                </a:moveTo>
                <a:lnTo>
                  <a:pt x="4571" y="33527"/>
                </a:lnTo>
                <a:lnTo>
                  <a:pt x="1523" y="35051"/>
                </a:lnTo>
                <a:lnTo>
                  <a:pt x="0" y="38099"/>
                </a:lnTo>
                <a:lnTo>
                  <a:pt x="1523" y="41147"/>
                </a:lnTo>
                <a:lnTo>
                  <a:pt x="4571" y="42671"/>
                </a:lnTo>
                <a:lnTo>
                  <a:pt x="614171" y="42671"/>
                </a:lnTo>
                <a:lnTo>
                  <a:pt x="614171" y="33527"/>
                </a:lnTo>
                <a:close/>
              </a:path>
              <a:path w="690879" h="76200">
                <a:moveTo>
                  <a:pt x="681227" y="33527"/>
                </a:moveTo>
                <a:lnTo>
                  <a:pt x="627125" y="33527"/>
                </a:lnTo>
                <a:lnTo>
                  <a:pt x="630173" y="35051"/>
                </a:lnTo>
                <a:lnTo>
                  <a:pt x="631697" y="38099"/>
                </a:lnTo>
                <a:lnTo>
                  <a:pt x="630173" y="41147"/>
                </a:lnTo>
                <a:lnTo>
                  <a:pt x="627125" y="42671"/>
                </a:lnTo>
                <a:lnTo>
                  <a:pt x="681227" y="42671"/>
                </a:lnTo>
                <a:lnTo>
                  <a:pt x="690371" y="38099"/>
                </a:lnTo>
                <a:lnTo>
                  <a:pt x="681227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035300" y="5130800"/>
            <a:ext cx="614680" cy="76200"/>
          </a:xfrm>
          <a:custGeom>
            <a:avLst/>
            <a:gdLst/>
            <a:ahLst/>
            <a:cxnLst/>
            <a:rect l="l" t="t" r="r" b="b"/>
            <a:pathLst>
              <a:path w="614679" h="76200">
                <a:moveTo>
                  <a:pt x="76199" y="0"/>
                </a:moveTo>
                <a:lnTo>
                  <a:pt x="0" y="38099"/>
                </a:lnTo>
                <a:lnTo>
                  <a:pt x="76199" y="76199"/>
                </a:lnTo>
                <a:lnTo>
                  <a:pt x="76199" y="42671"/>
                </a:lnTo>
                <a:lnTo>
                  <a:pt x="63245" y="42671"/>
                </a:lnTo>
                <a:lnTo>
                  <a:pt x="60197" y="41147"/>
                </a:lnTo>
                <a:lnTo>
                  <a:pt x="58673" y="38099"/>
                </a:lnTo>
                <a:lnTo>
                  <a:pt x="60197" y="35051"/>
                </a:lnTo>
                <a:lnTo>
                  <a:pt x="63245" y="33527"/>
                </a:lnTo>
                <a:lnTo>
                  <a:pt x="76199" y="33527"/>
                </a:lnTo>
                <a:lnTo>
                  <a:pt x="76199" y="0"/>
                </a:lnTo>
                <a:close/>
              </a:path>
              <a:path w="614679" h="76200">
                <a:moveTo>
                  <a:pt x="76199" y="33527"/>
                </a:moveTo>
                <a:lnTo>
                  <a:pt x="63245" y="33527"/>
                </a:lnTo>
                <a:lnTo>
                  <a:pt x="60197" y="35051"/>
                </a:lnTo>
                <a:lnTo>
                  <a:pt x="58673" y="38099"/>
                </a:lnTo>
                <a:lnTo>
                  <a:pt x="60197" y="41147"/>
                </a:lnTo>
                <a:lnTo>
                  <a:pt x="63245" y="42671"/>
                </a:lnTo>
                <a:lnTo>
                  <a:pt x="76199" y="42671"/>
                </a:lnTo>
                <a:lnTo>
                  <a:pt x="76199" y="33527"/>
                </a:lnTo>
                <a:close/>
              </a:path>
              <a:path w="614679" h="76200">
                <a:moveTo>
                  <a:pt x="609599" y="33527"/>
                </a:moveTo>
                <a:lnTo>
                  <a:pt x="76199" y="33527"/>
                </a:lnTo>
                <a:lnTo>
                  <a:pt x="76199" y="42671"/>
                </a:lnTo>
                <a:lnTo>
                  <a:pt x="609599" y="42671"/>
                </a:lnTo>
                <a:lnTo>
                  <a:pt x="612647" y="41147"/>
                </a:lnTo>
                <a:lnTo>
                  <a:pt x="614171" y="38099"/>
                </a:lnTo>
                <a:lnTo>
                  <a:pt x="612647" y="35051"/>
                </a:lnTo>
                <a:lnTo>
                  <a:pt x="609599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02527" y="2692400"/>
            <a:ext cx="614680" cy="76200"/>
          </a:xfrm>
          <a:custGeom>
            <a:avLst/>
            <a:gdLst/>
            <a:ahLst/>
            <a:cxnLst/>
            <a:rect l="l" t="t" r="r" b="b"/>
            <a:pathLst>
              <a:path w="614679" h="76200">
                <a:moveTo>
                  <a:pt x="537971" y="0"/>
                </a:moveTo>
                <a:lnTo>
                  <a:pt x="537971" y="76199"/>
                </a:lnTo>
                <a:lnTo>
                  <a:pt x="605027" y="42671"/>
                </a:lnTo>
                <a:lnTo>
                  <a:pt x="550925" y="42671"/>
                </a:lnTo>
                <a:lnTo>
                  <a:pt x="553973" y="41147"/>
                </a:lnTo>
                <a:lnTo>
                  <a:pt x="555497" y="38099"/>
                </a:lnTo>
                <a:lnTo>
                  <a:pt x="553973" y="35051"/>
                </a:lnTo>
                <a:lnTo>
                  <a:pt x="550925" y="33527"/>
                </a:lnTo>
                <a:lnTo>
                  <a:pt x="605027" y="33527"/>
                </a:lnTo>
                <a:lnTo>
                  <a:pt x="537971" y="0"/>
                </a:lnTo>
                <a:close/>
              </a:path>
              <a:path w="614679" h="76200">
                <a:moveTo>
                  <a:pt x="537971" y="33527"/>
                </a:moveTo>
                <a:lnTo>
                  <a:pt x="4571" y="33527"/>
                </a:lnTo>
                <a:lnTo>
                  <a:pt x="1523" y="35051"/>
                </a:lnTo>
                <a:lnTo>
                  <a:pt x="0" y="38099"/>
                </a:lnTo>
                <a:lnTo>
                  <a:pt x="1523" y="41147"/>
                </a:lnTo>
                <a:lnTo>
                  <a:pt x="4571" y="42671"/>
                </a:lnTo>
                <a:lnTo>
                  <a:pt x="537971" y="42671"/>
                </a:lnTo>
                <a:lnTo>
                  <a:pt x="537971" y="33527"/>
                </a:lnTo>
                <a:close/>
              </a:path>
              <a:path w="614679" h="76200">
                <a:moveTo>
                  <a:pt x="605027" y="33527"/>
                </a:moveTo>
                <a:lnTo>
                  <a:pt x="550925" y="33527"/>
                </a:lnTo>
                <a:lnTo>
                  <a:pt x="553973" y="35051"/>
                </a:lnTo>
                <a:lnTo>
                  <a:pt x="555497" y="38099"/>
                </a:lnTo>
                <a:lnTo>
                  <a:pt x="553973" y="41147"/>
                </a:lnTo>
                <a:lnTo>
                  <a:pt x="550925" y="42671"/>
                </a:lnTo>
                <a:lnTo>
                  <a:pt x="605027" y="42671"/>
                </a:lnTo>
                <a:lnTo>
                  <a:pt x="614171" y="38099"/>
                </a:lnTo>
                <a:lnTo>
                  <a:pt x="605027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97500" y="2692400"/>
            <a:ext cx="614680" cy="76200"/>
          </a:xfrm>
          <a:custGeom>
            <a:avLst/>
            <a:gdLst/>
            <a:ahLst/>
            <a:cxnLst/>
            <a:rect l="l" t="t" r="r" b="b"/>
            <a:pathLst>
              <a:path w="614679" h="76200">
                <a:moveTo>
                  <a:pt x="76199" y="0"/>
                </a:moveTo>
                <a:lnTo>
                  <a:pt x="0" y="38099"/>
                </a:lnTo>
                <a:lnTo>
                  <a:pt x="76199" y="76199"/>
                </a:lnTo>
                <a:lnTo>
                  <a:pt x="76199" y="42671"/>
                </a:lnTo>
                <a:lnTo>
                  <a:pt x="63245" y="42671"/>
                </a:lnTo>
                <a:lnTo>
                  <a:pt x="60197" y="41147"/>
                </a:lnTo>
                <a:lnTo>
                  <a:pt x="58673" y="38099"/>
                </a:lnTo>
                <a:lnTo>
                  <a:pt x="60197" y="35051"/>
                </a:lnTo>
                <a:lnTo>
                  <a:pt x="63245" y="33527"/>
                </a:lnTo>
                <a:lnTo>
                  <a:pt x="76199" y="33527"/>
                </a:lnTo>
                <a:lnTo>
                  <a:pt x="76199" y="0"/>
                </a:lnTo>
                <a:close/>
              </a:path>
              <a:path w="614679" h="76200">
                <a:moveTo>
                  <a:pt x="76199" y="33527"/>
                </a:moveTo>
                <a:lnTo>
                  <a:pt x="63245" y="33527"/>
                </a:lnTo>
                <a:lnTo>
                  <a:pt x="60197" y="35051"/>
                </a:lnTo>
                <a:lnTo>
                  <a:pt x="58673" y="38099"/>
                </a:lnTo>
                <a:lnTo>
                  <a:pt x="60197" y="41147"/>
                </a:lnTo>
                <a:lnTo>
                  <a:pt x="63245" y="42671"/>
                </a:lnTo>
                <a:lnTo>
                  <a:pt x="76199" y="42671"/>
                </a:lnTo>
                <a:lnTo>
                  <a:pt x="76199" y="33527"/>
                </a:lnTo>
                <a:close/>
              </a:path>
              <a:path w="614679" h="76200">
                <a:moveTo>
                  <a:pt x="609599" y="33527"/>
                </a:moveTo>
                <a:lnTo>
                  <a:pt x="76199" y="33527"/>
                </a:lnTo>
                <a:lnTo>
                  <a:pt x="76199" y="42671"/>
                </a:lnTo>
                <a:lnTo>
                  <a:pt x="609599" y="42671"/>
                </a:lnTo>
                <a:lnTo>
                  <a:pt x="612647" y="41147"/>
                </a:lnTo>
                <a:lnTo>
                  <a:pt x="614171" y="38099"/>
                </a:lnTo>
                <a:lnTo>
                  <a:pt x="612647" y="35051"/>
                </a:lnTo>
                <a:lnTo>
                  <a:pt x="609599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50127" y="3302000"/>
            <a:ext cx="767080" cy="76200"/>
          </a:xfrm>
          <a:custGeom>
            <a:avLst/>
            <a:gdLst/>
            <a:ahLst/>
            <a:cxnLst/>
            <a:rect l="l" t="t" r="r" b="b"/>
            <a:pathLst>
              <a:path w="767079" h="76200">
                <a:moveTo>
                  <a:pt x="690371" y="0"/>
                </a:moveTo>
                <a:lnTo>
                  <a:pt x="690371" y="76199"/>
                </a:lnTo>
                <a:lnTo>
                  <a:pt x="757427" y="42671"/>
                </a:lnTo>
                <a:lnTo>
                  <a:pt x="703325" y="42671"/>
                </a:lnTo>
                <a:lnTo>
                  <a:pt x="706373" y="41147"/>
                </a:lnTo>
                <a:lnTo>
                  <a:pt x="707897" y="38099"/>
                </a:lnTo>
                <a:lnTo>
                  <a:pt x="706373" y="35051"/>
                </a:lnTo>
                <a:lnTo>
                  <a:pt x="703325" y="33527"/>
                </a:lnTo>
                <a:lnTo>
                  <a:pt x="757427" y="33527"/>
                </a:lnTo>
                <a:lnTo>
                  <a:pt x="690371" y="0"/>
                </a:lnTo>
                <a:close/>
              </a:path>
              <a:path w="767079" h="76200">
                <a:moveTo>
                  <a:pt x="690371" y="33527"/>
                </a:moveTo>
                <a:lnTo>
                  <a:pt x="4571" y="33527"/>
                </a:lnTo>
                <a:lnTo>
                  <a:pt x="1523" y="35051"/>
                </a:lnTo>
                <a:lnTo>
                  <a:pt x="0" y="38099"/>
                </a:lnTo>
                <a:lnTo>
                  <a:pt x="1523" y="41147"/>
                </a:lnTo>
                <a:lnTo>
                  <a:pt x="4571" y="42671"/>
                </a:lnTo>
                <a:lnTo>
                  <a:pt x="690371" y="42671"/>
                </a:lnTo>
                <a:lnTo>
                  <a:pt x="690371" y="33527"/>
                </a:lnTo>
                <a:close/>
              </a:path>
              <a:path w="767079" h="76200">
                <a:moveTo>
                  <a:pt x="757427" y="33527"/>
                </a:moveTo>
                <a:lnTo>
                  <a:pt x="703325" y="33527"/>
                </a:lnTo>
                <a:lnTo>
                  <a:pt x="706373" y="35051"/>
                </a:lnTo>
                <a:lnTo>
                  <a:pt x="707897" y="38099"/>
                </a:lnTo>
                <a:lnTo>
                  <a:pt x="706373" y="41147"/>
                </a:lnTo>
                <a:lnTo>
                  <a:pt x="703325" y="42671"/>
                </a:lnTo>
                <a:lnTo>
                  <a:pt x="757427" y="42671"/>
                </a:lnTo>
                <a:lnTo>
                  <a:pt x="766571" y="38099"/>
                </a:lnTo>
                <a:lnTo>
                  <a:pt x="757427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97500" y="3302000"/>
            <a:ext cx="690880" cy="76200"/>
          </a:xfrm>
          <a:custGeom>
            <a:avLst/>
            <a:gdLst/>
            <a:ahLst/>
            <a:cxnLst/>
            <a:rect l="l" t="t" r="r" b="b"/>
            <a:pathLst>
              <a:path w="690879" h="76200">
                <a:moveTo>
                  <a:pt x="76199" y="0"/>
                </a:moveTo>
                <a:lnTo>
                  <a:pt x="0" y="38099"/>
                </a:lnTo>
                <a:lnTo>
                  <a:pt x="76199" y="76199"/>
                </a:lnTo>
                <a:lnTo>
                  <a:pt x="76199" y="42671"/>
                </a:lnTo>
                <a:lnTo>
                  <a:pt x="63245" y="42671"/>
                </a:lnTo>
                <a:lnTo>
                  <a:pt x="60197" y="41147"/>
                </a:lnTo>
                <a:lnTo>
                  <a:pt x="58673" y="38099"/>
                </a:lnTo>
                <a:lnTo>
                  <a:pt x="60197" y="35051"/>
                </a:lnTo>
                <a:lnTo>
                  <a:pt x="63245" y="33527"/>
                </a:lnTo>
                <a:lnTo>
                  <a:pt x="76199" y="33527"/>
                </a:lnTo>
                <a:lnTo>
                  <a:pt x="76199" y="0"/>
                </a:lnTo>
                <a:close/>
              </a:path>
              <a:path w="690879" h="76200">
                <a:moveTo>
                  <a:pt x="76199" y="33527"/>
                </a:moveTo>
                <a:lnTo>
                  <a:pt x="63245" y="33527"/>
                </a:lnTo>
                <a:lnTo>
                  <a:pt x="60197" y="35051"/>
                </a:lnTo>
                <a:lnTo>
                  <a:pt x="58673" y="38099"/>
                </a:lnTo>
                <a:lnTo>
                  <a:pt x="60197" y="41147"/>
                </a:lnTo>
                <a:lnTo>
                  <a:pt x="63245" y="42671"/>
                </a:lnTo>
                <a:lnTo>
                  <a:pt x="76199" y="42671"/>
                </a:lnTo>
                <a:lnTo>
                  <a:pt x="76199" y="33527"/>
                </a:lnTo>
                <a:close/>
              </a:path>
              <a:path w="690879" h="76200">
                <a:moveTo>
                  <a:pt x="685799" y="33527"/>
                </a:moveTo>
                <a:lnTo>
                  <a:pt x="76199" y="33527"/>
                </a:lnTo>
                <a:lnTo>
                  <a:pt x="76199" y="42671"/>
                </a:lnTo>
                <a:lnTo>
                  <a:pt x="685799" y="42671"/>
                </a:lnTo>
                <a:lnTo>
                  <a:pt x="688847" y="41147"/>
                </a:lnTo>
                <a:lnTo>
                  <a:pt x="690371" y="38099"/>
                </a:lnTo>
                <a:lnTo>
                  <a:pt x="688847" y="35051"/>
                </a:lnTo>
                <a:lnTo>
                  <a:pt x="685799" y="335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848607" y="2491598"/>
            <a:ext cx="1941830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latin typeface="Times New Roman"/>
                <a:cs typeface="Times New Roman"/>
              </a:rPr>
              <a:t>E</a:t>
            </a:r>
            <a:r>
              <a:rPr sz="1600" b="1" dirty="0">
                <a:latin typeface="Times New Roman"/>
                <a:cs typeface="Times New Roman"/>
              </a:rPr>
              <a:t>xternal enviro</a:t>
            </a:r>
            <a:r>
              <a:rPr sz="1600" b="1" spc="-10" dirty="0">
                <a:latin typeface="Times New Roman"/>
                <a:cs typeface="Times New Roman"/>
              </a:rPr>
              <a:t>n</a:t>
            </a:r>
            <a:r>
              <a:rPr sz="1600" b="1" spc="-5" dirty="0">
                <a:latin typeface="Times New Roman"/>
                <a:cs typeface="Times New Roman"/>
              </a:rPr>
              <a:t>m</a:t>
            </a:r>
            <a:r>
              <a:rPr sz="1600" b="1" dirty="0">
                <a:latin typeface="Times New Roman"/>
                <a:cs typeface="Times New Roman"/>
              </a:rPr>
              <a:t>ent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848607" y="2980909"/>
            <a:ext cx="125920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-opportuni</a:t>
            </a:r>
            <a:r>
              <a:rPr sz="1600" b="1" spc="5" dirty="0">
                <a:latin typeface="Times New Roman"/>
                <a:cs typeface="Times New Roman"/>
              </a:rPr>
              <a:t>t</a:t>
            </a:r>
            <a:r>
              <a:rPr sz="1600" b="1" dirty="0">
                <a:latin typeface="Times New Roman"/>
                <a:cs typeface="Times New Roman"/>
              </a:rPr>
              <a:t>ies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48607" y="3470208"/>
            <a:ext cx="62547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-threat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235200" y="2040128"/>
            <a:ext cx="76200" cy="386080"/>
          </a:xfrm>
          <a:custGeom>
            <a:avLst/>
            <a:gdLst/>
            <a:ahLst/>
            <a:cxnLst/>
            <a:rect l="l" t="t" r="r" b="b"/>
            <a:pathLst>
              <a:path w="76200" h="386080">
                <a:moveTo>
                  <a:pt x="33527" y="309371"/>
                </a:moveTo>
                <a:lnTo>
                  <a:pt x="0" y="309371"/>
                </a:lnTo>
                <a:lnTo>
                  <a:pt x="38099" y="385571"/>
                </a:lnTo>
                <a:lnTo>
                  <a:pt x="67436" y="326897"/>
                </a:lnTo>
                <a:lnTo>
                  <a:pt x="38099" y="326897"/>
                </a:lnTo>
                <a:lnTo>
                  <a:pt x="35051" y="325373"/>
                </a:lnTo>
                <a:lnTo>
                  <a:pt x="33527" y="322325"/>
                </a:lnTo>
                <a:lnTo>
                  <a:pt x="33527" y="309371"/>
                </a:lnTo>
                <a:close/>
              </a:path>
              <a:path w="76200" h="386080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322325"/>
                </a:lnTo>
                <a:lnTo>
                  <a:pt x="35051" y="325373"/>
                </a:lnTo>
                <a:lnTo>
                  <a:pt x="38099" y="326897"/>
                </a:lnTo>
                <a:lnTo>
                  <a:pt x="41147" y="325373"/>
                </a:lnTo>
                <a:lnTo>
                  <a:pt x="42671" y="322325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386080">
                <a:moveTo>
                  <a:pt x="76199" y="309371"/>
                </a:moveTo>
                <a:lnTo>
                  <a:pt x="42671" y="309371"/>
                </a:lnTo>
                <a:lnTo>
                  <a:pt x="42671" y="322325"/>
                </a:lnTo>
                <a:lnTo>
                  <a:pt x="41147" y="325373"/>
                </a:lnTo>
                <a:lnTo>
                  <a:pt x="38099" y="326897"/>
                </a:lnTo>
                <a:lnTo>
                  <a:pt x="67436" y="326897"/>
                </a:lnTo>
                <a:lnTo>
                  <a:pt x="76199" y="30937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895603" y="2419547"/>
            <a:ext cx="9023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latin typeface="Times New Roman"/>
                <a:cs typeface="Times New Roman"/>
              </a:rPr>
              <a:t>Planning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43132" y="3105348"/>
            <a:ext cx="11188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latin typeface="Times New Roman"/>
                <a:cs typeface="Times New Roman"/>
              </a:rPr>
              <a:t>Organising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235200" y="2725928"/>
            <a:ext cx="76200" cy="386080"/>
          </a:xfrm>
          <a:custGeom>
            <a:avLst/>
            <a:gdLst/>
            <a:ahLst/>
            <a:cxnLst/>
            <a:rect l="l" t="t" r="r" b="b"/>
            <a:pathLst>
              <a:path w="76200" h="386080">
                <a:moveTo>
                  <a:pt x="33527" y="309371"/>
                </a:moveTo>
                <a:lnTo>
                  <a:pt x="0" y="309371"/>
                </a:lnTo>
                <a:lnTo>
                  <a:pt x="38099" y="385571"/>
                </a:lnTo>
                <a:lnTo>
                  <a:pt x="67436" y="326897"/>
                </a:lnTo>
                <a:lnTo>
                  <a:pt x="38099" y="326897"/>
                </a:lnTo>
                <a:lnTo>
                  <a:pt x="35051" y="325373"/>
                </a:lnTo>
                <a:lnTo>
                  <a:pt x="33527" y="322325"/>
                </a:lnTo>
                <a:lnTo>
                  <a:pt x="33527" y="309371"/>
                </a:lnTo>
                <a:close/>
              </a:path>
              <a:path w="76200" h="386080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322325"/>
                </a:lnTo>
                <a:lnTo>
                  <a:pt x="35051" y="325373"/>
                </a:lnTo>
                <a:lnTo>
                  <a:pt x="38099" y="326897"/>
                </a:lnTo>
                <a:lnTo>
                  <a:pt x="41147" y="325373"/>
                </a:lnTo>
                <a:lnTo>
                  <a:pt x="42671" y="322325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386080">
                <a:moveTo>
                  <a:pt x="76199" y="309371"/>
                </a:moveTo>
                <a:lnTo>
                  <a:pt x="42671" y="309371"/>
                </a:lnTo>
                <a:lnTo>
                  <a:pt x="42671" y="322325"/>
                </a:lnTo>
                <a:lnTo>
                  <a:pt x="41147" y="325373"/>
                </a:lnTo>
                <a:lnTo>
                  <a:pt x="38099" y="326897"/>
                </a:lnTo>
                <a:lnTo>
                  <a:pt x="67436" y="326897"/>
                </a:lnTo>
                <a:lnTo>
                  <a:pt x="76199" y="30937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35200" y="3335528"/>
            <a:ext cx="76200" cy="386080"/>
          </a:xfrm>
          <a:custGeom>
            <a:avLst/>
            <a:gdLst/>
            <a:ahLst/>
            <a:cxnLst/>
            <a:rect l="l" t="t" r="r" b="b"/>
            <a:pathLst>
              <a:path w="76200" h="386079">
                <a:moveTo>
                  <a:pt x="33527" y="309371"/>
                </a:moveTo>
                <a:lnTo>
                  <a:pt x="0" y="309371"/>
                </a:lnTo>
                <a:lnTo>
                  <a:pt x="38099" y="385571"/>
                </a:lnTo>
                <a:lnTo>
                  <a:pt x="67436" y="326897"/>
                </a:lnTo>
                <a:lnTo>
                  <a:pt x="38099" y="326897"/>
                </a:lnTo>
                <a:lnTo>
                  <a:pt x="35051" y="325373"/>
                </a:lnTo>
                <a:lnTo>
                  <a:pt x="33527" y="322325"/>
                </a:lnTo>
                <a:lnTo>
                  <a:pt x="33527" y="309371"/>
                </a:lnTo>
                <a:close/>
              </a:path>
              <a:path w="76200" h="386079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322325"/>
                </a:lnTo>
                <a:lnTo>
                  <a:pt x="35051" y="325373"/>
                </a:lnTo>
                <a:lnTo>
                  <a:pt x="38099" y="326897"/>
                </a:lnTo>
                <a:lnTo>
                  <a:pt x="41147" y="325373"/>
                </a:lnTo>
                <a:lnTo>
                  <a:pt x="42671" y="322325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386079">
                <a:moveTo>
                  <a:pt x="76199" y="309371"/>
                </a:moveTo>
                <a:lnTo>
                  <a:pt x="42671" y="309371"/>
                </a:lnTo>
                <a:lnTo>
                  <a:pt x="42671" y="322325"/>
                </a:lnTo>
                <a:lnTo>
                  <a:pt x="41147" y="325373"/>
                </a:lnTo>
                <a:lnTo>
                  <a:pt x="38099" y="326897"/>
                </a:lnTo>
                <a:lnTo>
                  <a:pt x="67436" y="326897"/>
                </a:lnTo>
                <a:lnTo>
                  <a:pt x="76199" y="30937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895603" y="3791148"/>
            <a:ext cx="800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Staffing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235200" y="4097528"/>
            <a:ext cx="76200" cy="309880"/>
          </a:xfrm>
          <a:custGeom>
            <a:avLst/>
            <a:gdLst/>
            <a:ahLst/>
            <a:cxnLst/>
            <a:rect l="l" t="t" r="r" b="b"/>
            <a:pathLst>
              <a:path w="76200" h="309879">
                <a:moveTo>
                  <a:pt x="33527" y="233171"/>
                </a:moveTo>
                <a:lnTo>
                  <a:pt x="0" y="233171"/>
                </a:lnTo>
                <a:lnTo>
                  <a:pt x="38099" y="309371"/>
                </a:lnTo>
                <a:lnTo>
                  <a:pt x="67436" y="250697"/>
                </a:lnTo>
                <a:lnTo>
                  <a:pt x="38099" y="250697"/>
                </a:lnTo>
                <a:lnTo>
                  <a:pt x="35051" y="249173"/>
                </a:lnTo>
                <a:lnTo>
                  <a:pt x="33527" y="246125"/>
                </a:lnTo>
                <a:lnTo>
                  <a:pt x="33527" y="233171"/>
                </a:lnTo>
                <a:close/>
              </a:path>
              <a:path w="76200" h="309879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246125"/>
                </a:lnTo>
                <a:lnTo>
                  <a:pt x="35051" y="249173"/>
                </a:lnTo>
                <a:lnTo>
                  <a:pt x="38099" y="250697"/>
                </a:lnTo>
                <a:lnTo>
                  <a:pt x="41147" y="249173"/>
                </a:lnTo>
                <a:lnTo>
                  <a:pt x="42671" y="246125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309879">
                <a:moveTo>
                  <a:pt x="76199" y="233171"/>
                </a:moveTo>
                <a:lnTo>
                  <a:pt x="42671" y="233171"/>
                </a:lnTo>
                <a:lnTo>
                  <a:pt x="42671" y="246125"/>
                </a:lnTo>
                <a:lnTo>
                  <a:pt x="41147" y="249173"/>
                </a:lnTo>
                <a:lnTo>
                  <a:pt x="38099" y="250697"/>
                </a:lnTo>
                <a:lnTo>
                  <a:pt x="67436" y="250697"/>
                </a:lnTo>
                <a:lnTo>
                  <a:pt x="76199" y="23317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819403" y="4400749"/>
            <a:ext cx="8255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latin typeface="Times New Roman"/>
                <a:cs typeface="Times New Roman"/>
              </a:rPr>
              <a:t>Leading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43275" y="5010420"/>
            <a:ext cx="11550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latin typeface="Times New Roman"/>
                <a:cs typeface="Times New Roman"/>
              </a:rPr>
              <a:t>Controlling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235200" y="4707128"/>
            <a:ext cx="76200" cy="309880"/>
          </a:xfrm>
          <a:custGeom>
            <a:avLst/>
            <a:gdLst/>
            <a:ahLst/>
            <a:cxnLst/>
            <a:rect l="l" t="t" r="r" b="b"/>
            <a:pathLst>
              <a:path w="76200" h="309879">
                <a:moveTo>
                  <a:pt x="33527" y="233171"/>
                </a:moveTo>
                <a:lnTo>
                  <a:pt x="0" y="233171"/>
                </a:lnTo>
                <a:lnTo>
                  <a:pt x="38099" y="309371"/>
                </a:lnTo>
                <a:lnTo>
                  <a:pt x="67436" y="250697"/>
                </a:lnTo>
                <a:lnTo>
                  <a:pt x="38099" y="250697"/>
                </a:lnTo>
                <a:lnTo>
                  <a:pt x="35051" y="249173"/>
                </a:lnTo>
                <a:lnTo>
                  <a:pt x="33527" y="246125"/>
                </a:lnTo>
                <a:lnTo>
                  <a:pt x="33527" y="233171"/>
                </a:lnTo>
                <a:close/>
              </a:path>
              <a:path w="76200" h="309879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246125"/>
                </a:lnTo>
                <a:lnTo>
                  <a:pt x="35051" y="249173"/>
                </a:lnTo>
                <a:lnTo>
                  <a:pt x="38099" y="250697"/>
                </a:lnTo>
                <a:lnTo>
                  <a:pt x="41147" y="249173"/>
                </a:lnTo>
                <a:lnTo>
                  <a:pt x="42671" y="246125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309879">
                <a:moveTo>
                  <a:pt x="76199" y="233171"/>
                </a:moveTo>
                <a:lnTo>
                  <a:pt x="42671" y="233171"/>
                </a:lnTo>
                <a:lnTo>
                  <a:pt x="42671" y="246125"/>
                </a:lnTo>
                <a:lnTo>
                  <a:pt x="41147" y="249173"/>
                </a:lnTo>
                <a:lnTo>
                  <a:pt x="38099" y="250697"/>
                </a:lnTo>
                <a:lnTo>
                  <a:pt x="67436" y="250697"/>
                </a:lnTo>
                <a:lnTo>
                  <a:pt x="76199" y="23317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35200" y="5240528"/>
            <a:ext cx="76200" cy="386080"/>
          </a:xfrm>
          <a:custGeom>
            <a:avLst/>
            <a:gdLst/>
            <a:ahLst/>
            <a:cxnLst/>
            <a:rect l="l" t="t" r="r" b="b"/>
            <a:pathLst>
              <a:path w="76200" h="386079">
                <a:moveTo>
                  <a:pt x="33527" y="309371"/>
                </a:moveTo>
                <a:lnTo>
                  <a:pt x="0" y="309371"/>
                </a:lnTo>
                <a:lnTo>
                  <a:pt x="38099" y="385571"/>
                </a:lnTo>
                <a:lnTo>
                  <a:pt x="67436" y="326897"/>
                </a:lnTo>
                <a:lnTo>
                  <a:pt x="38099" y="326897"/>
                </a:lnTo>
                <a:lnTo>
                  <a:pt x="35051" y="325373"/>
                </a:lnTo>
                <a:lnTo>
                  <a:pt x="33527" y="322325"/>
                </a:lnTo>
                <a:lnTo>
                  <a:pt x="33527" y="309371"/>
                </a:lnTo>
                <a:close/>
              </a:path>
              <a:path w="76200" h="386079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322325"/>
                </a:lnTo>
                <a:lnTo>
                  <a:pt x="35051" y="325373"/>
                </a:lnTo>
                <a:lnTo>
                  <a:pt x="38099" y="326897"/>
                </a:lnTo>
                <a:lnTo>
                  <a:pt x="41147" y="325373"/>
                </a:lnTo>
                <a:lnTo>
                  <a:pt x="42671" y="322325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386079">
                <a:moveTo>
                  <a:pt x="76199" y="309371"/>
                </a:moveTo>
                <a:lnTo>
                  <a:pt x="42671" y="309371"/>
                </a:lnTo>
                <a:lnTo>
                  <a:pt x="42671" y="322325"/>
                </a:lnTo>
                <a:lnTo>
                  <a:pt x="41147" y="325373"/>
                </a:lnTo>
                <a:lnTo>
                  <a:pt x="38099" y="326897"/>
                </a:lnTo>
                <a:lnTo>
                  <a:pt x="67436" y="326897"/>
                </a:lnTo>
                <a:lnTo>
                  <a:pt x="76199" y="30937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514603" y="5688464"/>
            <a:ext cx="2439670" cy="628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75"/>
              </a:lnSpc>
            </a:pPr>
            <a:r>
              <a:rPr sz="1400" b="1" spc="-10" dirty="0">
                <a:solidFill>
                  <a:srgbClr val="CC009A"/>
                </a:solidFill>
                <a:latin typeface="Times New Roman"/>
                <a:cs typeface="Times New Roman"/>
              </a:rPr>
              <a:t>OUTPUTS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70"/>
              </a:lnSpc>
              <a:spcBef>
                <a:spcPts val="60"/>
              </a:spcBef>
            </a:pPr>
            <a:r>
              <a:rPr sz="1400" b="1" spc="-10" dirty="0">
                <a:latin typeface="Times New Roman"/>
                <a:cs typeface="Times New Roman"/>
              </a:rPr>
              <a:t>Products,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Services,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Satisfaction,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Goal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in</a:t>
            </a:r>
            <a:r>
              <a:rPr sz="1400" b="1" spc="-10" dirty="0">
                <a:latin typeface="Times New Roman"/>
                <a:cs typeface="Times New Roman"/>
              </a:rPr>
              <a:t>tegration,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P</a:t>
            </a:r>
            <a:r>
              <a:rPr sz="1400" b="1" spc="-15" dirty="0">
                <a:latin typeface="Times New Roman"/>
                <a:cs typeface="Times New Roman"/>
              </a:rPr>
              <a:t>r</a:t>
            </a:r>
            <a:r>
              <a:rPr sz="1400" b="1" spc="-5" dirty="0">
                <a:latin typeface="Times New Roman"/>
                <a:cs typeface="Times New Roman"/>
              </a:rPr>
              <a:t>ofits, </a:t>
            </a:r>
            <a:r>
              <a:rPr sz="1400" b="1" spc="-10" dirty="0">
                <a:latin typeface="Times New Roman"/>
                <a:cs typeface="Times New Roman"/>
              </a:rPr>
              <a:t>etc.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587500" y="1282700"/>
            <a:ext cx="2514600" cy="740410"/>
          </a:xfrm>
          <a:prstGeom prst="rect">
            <a:avLst/>
          </a:prstGeom>
          <a:solidFill>
            <a:srgbClr val="CCECFF"/>
          </a:solidFill>
          <a:ln w="9524">
            <a:solidFill>
              <a:srgbClr val="8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1675"/>
              </a:lnSpc>
            </a:pPr>
            <a:r>
              <a:rPr sz="1400" b="1" spc="-10" dirty="0">
                <a:solidFill>
                  <a:srgbClr val="CC009A"/>
                </a:solidFill>
                <a:latin typeface="Times New Roman"/>
                <a:cs typeface="Times New Roman"/>
              </a:rPr>
              <a:t>INPUTS</a:t>
            </a:r>
            <a:endParaRPr sz="1400">
              <a:latin typeface="Times New Roman"/>
              <a:cs typeface="Times New Roman"/>
            </a:endParaRPr>
          </a:p>
          <a:p>
            <a:pPr marL="91440" marR="257175">
              <a:lnSpc>
                <a:spcPts val="1670"/>
              </a:lnSpc>
              <a:spcBef>
                <a:spcPts val="60"/>
              </a:spcBef>
            </a:pPr>
            <a:r>
              <a:rPr sz="1400" b="1" spc="-10" dirty="0">
                <a:latin typeface="Times New Roman"/>
                <a:cs typeface="Times New Roman"/>
              </a:rPr>
              <a:t>Human,Capital,Managerial,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Technological,Goals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06900" y="1968500"/>
            <a:ext cx="609600" cy="3657600"/>
          </a:xfrm>
          <a:prstGeom prst="rect">
            <a:avLst/>
          </a:prstGeom>
          <a:solidFill>
            <a:srgbClr val="FFFFFF"/>
          </a:solidFill>
          <a:ln w="9524">
            <a:solidFill>
              <a:srgbClr val="8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3195" marR="212725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C </a:t>
            </a:r>
            <a:r>
              <a:rPr sz="1800" b="1" spc="-15" dirty="0">
                <a:latin typeface="Times New Roman"/>
                <a:cs typeface="Times New Roman"/>
              </a:rPr>
              <a:t>O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M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M</a:t>
            </a:r>
            <a:r>
              <a:rPr sz="1800" b="1" spc="-5" dirty="0">
                <a:latin typeface="Times New Roman"/>
                <a:cs typeface="Times New Roman"/>
              </a:rPr>
              <a:t> U N I C A </a:t>
            </a:r>
            <a:r>
              <a:rPr sz="1800" b="1" spc="-15" dirty="0">
                <a:latin typeface="Times New Roman"/>
                <a:cs typeface="Times New Roman"/>
              </a:rPr>
              <a:t>T</a:t>
            </a:r>
            <a:r>
              <a:rPr sz="1800" b="1" spc="-5" dirty="0">
                <a:latin typeface="Times New Roman"/>
                <a:cs typeface="Times New Roman"/>
              </a:rPr>
              <a:t> I </a:t>
            </a:r>
            <a:r>
              <a:rPr sz="1800" b="1" spc="-15" dirty="0">
                <a:latin typeface="Times New Roman"/>
                <a:cs typeface="Times New Roman"/>
              </a:rPr>
              <a:t>O</a:t>
            </a:r>
            <a:r>
              <a:rPr sz="1800" b="1" spc="-5" dirty="0">
                <a:latin typeface="Times New Roman"/>
                <a:cs typeface="Times New Roman"/>
              </a:rPr>
              <a:t> N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9260">
              <a:lnSpc>
                <a:spcPct val="100000"/>
              </a:lnSpc>
            </a:pPr>
            <a:r>
              <a:rPr sz="2800" spc="-5" dirty="0">
                <a:solidFill>
                  <a:srgbClr val="0000CC"/>
                </a:solidFill>
              </a:rPr>
              <a:t>WHA</a:t>
            </a:r>
            <a:r>
              <a:rPr sz="2800" dirty="0">
                <a:solidFill>
                  <a:srgbClr val="0000CC"/>
                </a:solidFill>
              </a:rPr>
              <a:t>T</a:t>
            </a:r>
            <a:r>
              <a:rPr sz="2800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CC"/>
                </a:solidFill>
              </a:rPr>
              <a:t>I</a:t>
            </a:r>
            <a:r>
              <a:rPr sz="2800" dirty="0">
                <a:solidFill>
                  <a:srgbClr val="0000CC"/>
                </a:solidFill>
              </a:rPr>
              <a:t>S</a:t>
            </a:r>
            <a:r>
              <a:rPr sz="2800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CC"/>
                </a:solidFill>
              </a:rPr>
              <a:t>MANAGEMEN</a:t>
            </a:r>
            <a:r>
              <a:rPr sz="2800" dirty="0">
                <a:solidFill>
                  <a:srgbClr val="0000CC"/>
                </a:solidFill>
              </a:rPr>
              <a:t>T</a:t>
            </a:r>
            <a:r>
              <a:rPr sz="2800" spc="-10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CC"/>
                </a:solidFill>
              </a:rPr>
              <a:t>?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002" y="1440782"/>
            <a:ext cx="8068945" cy="3615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2875"/>
              </a:lnSpc>
              <a:buClr>
                <a:srgbClr val="006500"/>
              </a:buClr>
              <a:buFont typeface="Times New Roman"/>
              <a:buAutoNum type="arabicPeriod"/>
              <a:tabLst>
                <a:tab pos="241300" algn="l"/>
              </a:tabLst>
            </a:pPr>
            <a:r>
              <a:rPr sz="2400" b="1" spc="-15" dirty="0">
                <a:solidFill>
                  <a:srgbClr val="006500"/>
                </a:solidFill>
                <a:latin typeface="Times New Roman"/>
                <a:cs typeface="Times New Roman"/>
              </a:rPr>
              <a:t>Field of </a:t>
            </a:r>
            <a:r>
              <a:rPr sz="24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Study</a:t>
            </a:r>
            <a:endParaRPr sz="2400">
              <a:latin typeface="Times New Roman"/>
              <a:cs typeface="Times New Roman"/>
            </a:endParaRPr>
          </a:p>
          <a:p>
            <a:pPr marL="1942464" lvl="1" indent="-253365">
              <a:lnSpc>
                <a:spcPts val="2875"/>
              </a:lnSpc>
              <a:buClr>
                <a:srgbClr val="006500"/>
              </a:buClr>
              <a:buFont typeface="Times New Roman"/>
              <a:buChar char="-"/>
              <a:tabLst>
                <a:tab pos="1943100" algn="l"/>
              </a:tabLst>
            </a:pP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M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anagemen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principles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techniques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 functions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etc</a:t>
            </a:r>
            <a:endParaRPr sz="2400">
              <a:latin typeface="Times New Roman"/>
              <a:cs typeface="Times New Roman"/>
            </a:endParaRPr>
          </a:p>
          <a:p>
            <a:pPr marL="1942464" lvl="1" indent="-253365">
              <a:lnSpc>
                <a:spcPts val="2875"/>
              </a:lnSpc>
              <a:buClr>
                <a:srgbClr val="006500"/>
              </a:buClr>
              <a:buFont typeface="Times New Roman"/>
              <a:buChar char="-"/>
              <a:tabLst>
                <a:tab pos="1943100" algn="l"/>
              </a:tabLst>
            </a:pP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Profession</a:t>
            </a:r>
            <a:endParaRPr sz="2400">
              <a:latin typeface="Times New Roman"/>
              <a:cs typeface="Times New Roman"/>
            </a:endParaRPr>
          </a:p>
          <a:p>
            <a:pPr marL="240665" indent="-227965">
              <a:lnSpc>
                <a:spcPts val="2875"/>
              </a:lnSpc>
              <a:buClr>
                <a:srgbClr val="006500"/>
              </a:buClr>
              <a:buFont typeface="Times New Roman"/>
              <a:buAutoNum type="arabicPeriod"/>
              <a:tabLst>
                <a:tab pos="241300" algn="l"/>
              </a:tabLst>
            </a:pPr>
            <a:r>
              <a:rPr sz="2400" b="1" spc="-20" dirty="0">
                <a:solidFill>
                  <a:srgbClr val="006500"/>
                </a:solidFill>
                <a:latin typeface="Times New Roman"/>
                <a:cs typeface="Times New Roman"/>
              </a:rPr>
              <a:t>Team</a:t>
            </a:r>
            <a:r>
              <a:rPr sz="2400" b="1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b="1" spc="-15" dirty="0">
                <a:solidFill>
                  <a:srgbClr val="006500"/>
                </a:solidFill>
                <a:latin typeface="Times New Roman"/>
                <a:cs typeface="Times New Roman"/>
              </a:rPr>
              <a:t>r</a:t>
            </a:r>
            <a:r>
              <a:rPr sz="2400" b="1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Clas</a:t>
            </a:r>
            <a:r>
              <a:rPr sz="2400" b="1" dirty="0">
                <a:solidFill>
                  <a:srgbClr val="006500"/>
                </a:solidFill>
                <a:latin typeface="Times New Roman"/>
                <a:cs typeface="Times New Roman"/>
              </a:rPr>
              <a:t>s </a:t>
            </a:r>
            <a:r>
              <a:rPr sz="24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b="1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6500"/>
                </a:solidFill>
                <a:latin typeface="Times New Roman"/>
                <a:cs typeface="Times New Roman"/>
              </a:rPr>
              <a:t>people</a:t>
            </a:r>
            <a:endParaRPr sz="2400">
              <a:latin typeface="Times New Roman"/>
              <a:cs typeface="Times New Roman"/>
            </a:endParaRPr>
          </a:p>
          <a:p>
            <a:pPr marL="1917700" marR="155575" lvl="1" indent="-228600">
              <a:lnSpc>
                <a:spcPts val="2870"/>
              </a:lnSpc>
              <a:spcBef>
                <a:spcPts val="100"/>
              </a:spcBef>
              <a:buClr>
                <a:srgbClr val="006500"/>
              </a:buClr>
              <a:buFont typeface="Times New Roman"/>
              <a:buChar char="-"/>
              <a:tabLst>
                <a:tab pos="1943100" algn="l"/>
                <a:tab pos="3169285" algn="l"/>
              </a:tabLst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Individua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l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wh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perform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manageria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l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activitie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or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may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b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grou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p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persons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80"/>
              </a:lnSpc>
            </a:pPr>
            <a:r>
              <a:rPr sz="2400" b="1" spc="-20" dirty="0">
                <a:solidFill>
                  <a:srgbClr val="006500"/>
                </a:solidFill>
                <a:latin typeface="Times New Roman"/>
                <a:cs typeface="Times New Roman"/>
              </a:rPr>
              <a:t>3.Process</a:t>
            </a:r>
            <a:endParaRPr sz="2400">
              <a:latin typeface="Times New Roman"/>
              <a:cs typeface="Times New Roman"/>
            </a:endParaRPr>
          </a:p>
          <a:p>
            <a:pPr marL="1942464" lvl="1" indent="-253365">
              <a:lnSpc>
                <a:spcPts val="2875"/>
              </a:lnSpc>
              <a:buClr>
                <a:srgbClr val="006500"/>
              </a:buClr>
              <a:buFont typeface="Times New Roman"/>
              <a:buChar char="-"/>
              <a:tabLst>
                <a:tab pos="1943100" algn="l"/>
              </a:tabLst>
            </a:pPr>
            <a:r>
              <a:rPr sz="2400" spc="5" dirty="0">
                <a:solidFill>
                  <a:srgbClr val="006500"/>
                </a:solidFill>
                <a:latin typeface="Times New Roman"/>
                <a:cs typeface="Times New Roman"/>
              </a:rPr>
              <a:t>M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anageria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l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 activities</a:t>
            </a:r>
            <a:endParaRPr sz="2400">
              <a:latin typeface="Times New Roman"/>
              <a:cs typeface="Times New Roman"/>
            </a:endParaRPr>
          </a:p>
          <a:p>
            <a:pPr marL="1917700" marR="1219200" lvl="1" indent="-228600">
              <a:lnSpc>
                <a:spcPts val="2870"/>
              </a:lnSpc>
              <a:spcBef>
                <a:spcPts val="100"/>
              </a:spcBef>
              <a:buClr>
                <a:srgbClr val="006500"/>
              </a:buClr>
              <a:buFont typeface="Times New Roman"/>
              <a:buChar char="-"/>
              <a:tabLst>
                <a:tab pos="1943100" algn="l"/>
              </a:tabLst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planning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organising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staffing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directing, controlling.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5460">
              <a:lnSpc>
                <a:spcPct val="100000"/>
              </a:lnSpc>
            </a:pPr>
            <a:r>
              <a:rPr sz="2800" spc="-5" dirty="0">
                <a:solidFill>
                  <a:srgbClr val="0000CC"/>
                </a:solidFill>
              </a:rPr>
              <a:t>WHA</a:t>
            </a:r>
            <a:r>
              <a:rPr sz="2800" dirty="0">
                <a:solidFill>
                  <a:srgbClr val="0000CC"/>
                </a:solidFill>
              </a:rPr>
              <a:t>T</a:t>
            </a:r>
            <a:r>
              <a:rPr sz="2800" spc="-5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CC"/>
                </a:solidFill>
              </a:rPr>
              <a:t>I</a:t>
            </a:r>
            <a:r>
              <a:rPr sz="2800" dirty="0">
                <a:solidFill>
                  <a:srgbClr val="0000CC"/>
                </a:solidFill>
              </a:rPr>
              <a:t>S</a:t>
            </a:r>
            <a:r>
              <a:rPr sz="2800" spc="-5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CC"/>
                </a:solidFill>
              </a:rPr>
              <a:t>MANAGEMEN</a:t>
            </a:r>
            <a:r>
              <a:rPr sz="2800" dirty="0">
                <a:solidFill>
                  <a:srgbClr val="0000CC"/>
                </a:solidFill>
              </a:rPr>
              <a:t>T</a:t>
            </a:r>
            <a:r>
              <a:rPr sz="2800" spc="-10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CC"/>
                </a:solidFill>
              </a:rPr>
              <a:t>?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0202" y="1336388"/>
            <a:ext cx="7844155" cy="4565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CC0000"/>
                </a:solidFill>
                <a:latin typeface="Times New Roman"/>
                <a:cs typeface="Times New Roman"/>
              </a:rPr>
              <a:t>DEFINITION: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750">
              <a:latin typeface="Times New Roman"/>
              <a:cs typeface="Times New Roman"/>
            </a:endParaRPr>
          </a:p>
          <a:p>
            <a:pPr marL="755650" marR="5715" indent="-285750">
              <a:lnSpc>
                <a:spcPts val="2590"/>
              </a:lnSpc>
              <a:buClr>
                <a:srgbClr val="006500"/>
              </a:buClr>
              <a:buFont typeface="Times New Roman"/>
              <a:buChar char="•"/>
              <a:tabLst>
                <a:tab pos="756285" algn="l"/>
                <a:tab pos="1407795" algn="l"/>
                <a:tab pos="2313940" algn="l"/>
                <a:tab pos="2898140" algn="l"/>
                <a:tab pos="3195955" algn="l"/>
                <a:tab pos="3526790" algn="l"/>
                <a:tab pos="4246245" algn="l"/>
                <a:tab pos="4746625" algn="l"/>
                <a:tab pos="5365750" algn="l"/>
                <a:tab pos="5934075" algn="l"/>
                <a:tab pos="7111365" algn="l"/>
              </a:tabLst>
            </a:pP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.W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.</a:t>
            </a:r>
            <a:r>
              <a:rPr sz="2400" spc="16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Taylor</a:t>
            </a:r>
            <a:r>
              <a:rPr sz="2400" spc="16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-</a:t>
            </a:r>
            <a:r>
              <a:rPr sz="2400" spc="16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“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Ar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16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16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knowin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g</a:t>
            </a:r>
            <a:r>
              <a:rPr sz="2400" spc="16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wha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16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yo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u</a:t>
            </a:r>
            <a:r>
              <a:rPr sz="2400" spc="16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wan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16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to</a:t>
            </a:r>
            <a:r>
              <a:rPr sz="2400" spc="16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d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spc="16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then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seeing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tha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don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the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bes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cheepest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way”.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"/>
              </a:spcBef>
              <a:buClr>
                <a:srgbClr val="006500"/>
              </a:buClr>
              <a:buFont typeface="Times New Roman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755650" marR="5080" indent="-285750">
              <a:lnSpc>
                <a:spcPts val="2590"/>
              </a:lnSpc>
              <a:buClr>
                <a:srgbClr val="006500"/>
              </a:buClr>
              <a:buFont typeface="Times New Roman"/>
              <a:buChar char="•"/>
              <a:tabLst>
                <a:tab pos="755650" algn="l"/>
                <a:tab pos="1662430" algn="l"/>
                <a:tab pos="2017395" algn="l"/>
                <a:tab pos="2408555" algn="l"/>
                <a:tab pos="2501900" algn="l"/>
                <a:tab pos="2800350" algn="l"/>
                <a:tab pos="3419475" algn="l"/>
                <a:tab pos="3840479" algn="l"/>
                <a:tab pos="4231640" algn="l"/>
                <a:tab pos="4545965" algn="l"/>
                <a:tab pos="4895215" algn="l"/>
                <a:tab pos="5278120" algn="l"/>
                <a:tab pos="5772785" algn="l"/>
                <a:tab pos="6367145" algn="l"/>
                <a:tab pos="6758305" algn="l"/>
                <a:tab pos="7592695" algn="l"/>
              </a:tabLst>
            </a:pP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H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enr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y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Fayo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l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	–	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“T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Manag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forecast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15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9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plan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to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organise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command,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co-ordinate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contro</a:t>
            </a:r>
            <a:r>
              <a:rPr sz="2400" spc="-25" dirty="0">
                <a:solidFill>
                  <a:srgbClr val="006500"/>
                </a:solidFill>
                <a:latin typeface="Times New Roman"/>
                <a:cs typeface="Times New Roman"/>
              </a:rPr>
              <a:t>l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”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  <a:buClr>
                <a:srgbClr val="006500"/>
              </a:buClr>
              <a:buFont typeface="Times New Roman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755650" marR="5080" indent="-285750">
              <a:lnSpc>
                <a:spcPts val="2590"/>
              </a:lnSpc>
              <a:buClr>
                <a:srgbClr val="006500"/>
              </a:buClr>
              <a:buFont typeface="Times New Roman"/>
              <a:buChar char="•"/>
              <a:tabLst>
                <a:tab pos="755650" algn="l"/>
                <a:tab pos="1513840" algn="l"/>
                <a:tab pos="2893060" algn="l"/>
                <a:tab pos="4907280" algn="l"/>
                <a:tab pos="5245100" algn="l"/>
                <a:tab pos="6005830" algn="l"/>
                <a:tab pos="6580505" algn="l"/>
                <a:tab pos="6969125" algn="l"/>
                <a:tab pos="7662545" algn="l"/>
              </a:tabLst>
            </a:pP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P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eter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F.Drucke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r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–”Management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is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wor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k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as	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suc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h	</a:t>
            </a:r>
            <a:r>
              <a:rPr sz="2400" spc="-25" dirty="0">
                <a:solidFill>
                  <a:srgbClr val="006500"/>
                </a:solidFill>
                <a:latin typeface="Times New Roman"/>
                <a:cs typeface="Times New Roman"/>
              </a:rPr>
              <a:t>i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ha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15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its</a:t>
            </a:r>
            <a:r>
              <a:rPr sz="2400" spc="15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ow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spc="15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skills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spc="16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its</a:t>
            </a:r>
            <a:r>
              <a:rPr sz="2400" spc="15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ow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spc="15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tools</a:t>
            </a:r>
            <a:r>
              <a:rPr sz="2400" spc="15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spc="15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its</a:t>
            </a:r>
            <a:r>
              <a:rPr sz="2400" spc="15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ow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spc="15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techniques”.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"/>
              </a:spcBef>
              <a:buClr>
                <a:srgbClr val="006500"/>
              </a:buClr>
              <a:buFont typeface="Times New Roman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755015" marR="5715" indent="-285115">
              <a:lnSpc>
                <a:spcPts val="2580"/>
              </a:lnSpc>
              <a:buClr>
                <a:srgbClr val="006500"/>
              </a:buClr>
              <a:buFont typeface="Times New Roman"/>
              <a:buChar char="•"/>
              <a:tabLst>
                <a:tab pos="756285" algn="l"/>
                <a:tab pos="2614295" algn="l"/>
                <a:tab pos="2950210" algn="l"/>
                <a:tab pos="3455670" algn="l"/>
                <a:tab pos="3909695" algn="l"/>
                <a:tab pos="4296410" algn="l"/>
                <a:tab pos="5276850" algn="l"/>
                <a:tab pos="6155690" algn="l"/>
                <a:tab pos="6882130" algn="l"/>
              </a:tabLst>
            </a:pPr>
            <a:r>
              <a:rPr sz="2400" spc="-15" dirty="0">
                <a:solidFill>
                  <a:srgbClr val="650065"/>
                </a:solidFill>
                <a:latin typeface="Times New Roman"/>
                <a:cs typeface="Times New Roman"/>
              </a:rPr>
              <a:t>“</a:t>
            </a:r>
            <a:r>
              <a:rPr sz="2400" spc="-20" dirty="0">
                <a:solidFill>
                  <a:srgbClr val="650065"/>
                </a:solidFill>
                <a:latin typeface="Times New Roman"/>
                <a:cs typeface="Times New Roman"/>
              </a:rPr>
              <a:t>Managemen</a:t>
            </a:r>
            <a:r>
              <a:rPr sz="2400" spc="-10" dirty="0">
                <a:solidFill>
                  <a:srgbClr val="650065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650065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650065"/>
                </a:solidFill>
                <a:latin typeface="Times New Roman"/>
                <a:cs typeface="Times New Roman"/>
              </a:rPr>
              <a:t>is</a:t>
            </a:r>
            <a:r>
              <a:rPr sz="2400" dirty="0">
                <a:solidFill>
                  <a:srgbClr val="650065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650065"/>
                </a:solidFill>
                <a:latin typeface="Times New Roman"/>
                <a:cs typeface="Times New Roman"/>
              </a:rPr>
              <a:t>the</a:t>
            </a:r>
            <a:r>
              <a:rPr sz="2400" dirty="0">
                <a:solidFill>
                  <a:srgbClr val="650065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650065"/>
                </a:solidFill>
                <a:latin typeface="Times New Roman"/>
                <a:cs typeface="Times New Roman"/>
              </a:rPr>
              <a:t>art</a:t>
            </a:r>
            <a:r>
              <a:rPr sz="2400" dirty="0">
                <a:solidFill>
                  <a:srgbClr val="650065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650065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650065"/>
                </a:solidFill>
                <a:latin typeface="Times New Roman"/>
                <a:cs typeface="Times New Roman"/>
              </a:rPr>
              <a:t>f	</a:t>
            </a:r>
            <a:r>
              <a:rPr sz="2400" spc="-15" dirty="0">
                <a:solidFill>
                  <a:srgbClr val="650065"/>
                </a:solidFill>
                <a:latin typeface="Times New Roman"/>
                <a:cs typeface="Times New Roman"/>
              </a:rPr>
              <a:t>getting</a:t>
            </a:r>
            <a:r>
              <a:rPr sz="2400" dirty="0">
                <a:solidFill>
                  <a:srgbClr val="650065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650065"/>
                </a:solidFill>
                <a:latin typeface="Times New Roman"/>
                <a:cs typeface="Times New Roman"/>
              </a:rPr>
              <a:t>thing</a:t>
            </a:r>
            <a:r>
              <a:rPr sz="2400" spc="-10" dirty="0">
                <a:solidFill>
                  <a:srgbClr val="650065"/>
                </a:solidFill>
                <a:latin typeface="Times New Roman"/>
                <a:cs typeface="Times New Roman"/>
              </a:rPr>
              <a:t>s</a:t>
            </a:r>
            <a:r>
              <a:rPr sz="2400" dirty="0">
                <a:solidFill>
                  <a:srgbClr val="650065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650065"/>
                </a:solidFill>
                <a:latin typeface="Times New Roman"/>
                <a:cs typeface="Times New Roman"/>
              </a:rPr>
              <a:t>don</a:t>
            </a:r>
            <a:r>
              <a:rPr sz="2400" spc="-15" dirty="0">
                <a:solidFill>
                  <a:srgbClr val="650065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650065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650065"/>
                </a:solidFill>
                <a:latin typeface="Times New Roman"/>
                <a:cs typeface="Times New Roman"/>
              </a:rPr>
              <a:t>through</a:t>
            </a:r>
            <a:r>
              <a:rPr sz="2400" spc="-15" dirty="0">
                <a:solidFill>
                  <a:srgbClr val="650065"/>
                </a:solidFill>
                <a:latin typeface="Times New Roman"/>
                <a:cs typeface="Times New Roman"/>
              </a:rPr>
              <a:t> and</a:t>
            </a:r>
            <a:r>
              <a:rPr sz="2400" spc="-5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650065"/>
                </a:solidFill>
                <a:latin typeface="Times New Roman"/>
                <a:cs typeface="Times New Roman"/>
              </a:rPr>
              <a:t>wit</a:t>
            </a:r>
            <a:r>
              <a:rPr sz="2400" spc="-15" dirty="0">
                <a:solidFill>
                  <a:srgbClr val="650065"/>
                </a:solidFill>
                <a:latin typeface="Times New Roman"/>
                <a:cs typeface="Times New Roman"/>
              </a:rPr>
              <a:t>h</a:t>
            </a:r>
            <a:r>
              <a:rPr sz="2400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650065"/>
                </a:solidFill>
                <a:latin typeface="Times New Roman"/>
                <a:cs typeface="Times New Roman"/>
              </a:rPr>
              <a:t>people”.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8175" y="540672"/>
            <a:ext cx="6842759" cy="35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45"/>
              </a:lnSpc>
            </a:pP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CHARACTERISTIC</a:t>
            </a:r>
            <a:r>
              <a:rPr sz="2800" b="1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800" b="1" spc="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800" b="1" dirty="0">
                <a:solidFill>
                  <a:srgbClr val="006500"/>
                </a:solidFill>
                <a:latin typeface="Times New Roman"/>
                <a:cs typeface="Times New Roman"/>
              </a:rPr>
              <a:t>F </a:t>
            </a:r>
            <a:r>
              <a:rPr sz="2800" b="1" spc="-5" dirty="0">
                <a:solidFill>
                  <a:srgbClr val="006500"/>
                </a:solidFill>
                <a:latin typeface="Times New Roman"/>
                <a:cs typeface="Times New Roman"/>
              </a:rPr>
              <a:t>MANAGEMENT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02" y="1148682"/>
            <a:ext cx="5803265" cy="539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006500"/>
              </a:buClr>
              <a:buFont typeface="Times New Roman"/>
              <a:buAutoNum type="arabicParenR"/>
              <a:tabLst>
                <a:tab pos="356235" algn="l"/>
              </a:tabLst>
            </a:pP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Is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Proces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s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/a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function.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565"/>
              </a:spcBef>
              <a:buClr>
                <a:srgbClr val="006500"/>
              </a:buClr>
              <a:buFont typeface="Times New Roman"/>
              <a:buAutoNum type="arabicParenR"/>
              <a:tabLst>
                <a:tab pos="355600" algn="l"/>
              </a:tabLst>
            </a:pP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Socia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l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Process.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006500"/>
              </a:buClr>
              <a:buFont typeface="Times New Roman"/>
              <a:buAutoNum type="arabicParenR"/>
              <a:tabLst>
                <a:tab pos="355600" algn="l"/>
              </a:tabLst>
            </a:pP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Involves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Grou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p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Effort.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565"/>
              </a:spcBef>
              <a:buClr>
                <a:srgbClr val="006500"/>
              </a:buClr>
              <a:buFont typeface="Times New Roman"/>
              <a:buAutoNum type="arabicParenR"/>
              <a:tabLst>
                <a:tab pos="355600" algn="l"/>
              </a:tabLst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Aim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achievin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g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predetermine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d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objectives.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565"/>
              </a:spcBef>
              <a:buClr>
                <a:srgbClr val="006500"/>
              </a:buClr>
              <a:buFont typeface="Times New Roman"/>
              <a:buAutoNum type="arabicParenR"/>
              <a:tabLst>
                <a:tab pos="355600" algn="l"/>
              </a:tabLst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Require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d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al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l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level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management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006500"/>
              </a:buClr>
              <a:buFont typeface="Times New Roman"/>
              <a:buAutoNum type="arabicParenR"/>
              <a:tabLst>
                <a:tab pos="356235" algn="l"/>
              </a:tabLst>
            </a:pP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Is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Profession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565"/>
              </a:spcBef>
              <a:buClr>
                <a:srgbClr val="006500"/>
              </a:buClr>
              <a:buFont typeface="Times New Roman"/>
              <a:buAutoNum type="arabicParenR"/>
              <a:tabLst>
                <a:tab pos="355600" algn="l"/>
              </a:tabLst>
            </a:pP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comprised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followin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g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functions:</a:t>
            </a:r>
            <a:endParaRPr sz="2400">
              <a:latin typeface="Times New Roman"/>
              <a:cs typeface="Times New Roman"/>
            </a:endParaRPr>
          </a:p>
          <a:p>
            <a:pPr marL="812165" lvl="1" indent="-342265">
              <a:lnSpc>
                <a:spcPct val="100000"/>
              </a:lnSpc>
              <a:spcBef>
                <a:spcPts val="540"/>
              </a:spcBef>
              <a:buClr>
                <a:srgbClr val="006500"/>
              </a:buClr>
              <a:buFont typeface="Times New Roman"/>
              <a:buChar char="•"/>
              <a:tabLst>
                <a:tab pos="812800" algn="l"/>
              </a:tabLst>
            </a:pPr>
            <a:r>
              <a:rPr sz="2200" spc="-5" dirty="0">
                <a:solidFill>
                  <a:srgbClr val="006500"/>
                </a:solidFill>
                <a:latin typeface="Times New Roman"/>
                <a:cs typeface="Times New Roman"/>
              </a:rPr>
              <a:t>Planning</a:t>
            </a:r>
            <a:endParaRPr sz="2200">
              <a:latin typeface="Times New Roman"/>
              <a:cs typeface="Times New Roman"/>
            </a:endParaRPr>
          </a:p>
          <a:p>
            <a:pPr marL="812800" lvl="1" indent="-342900">
              <a:lnSpc>
                <a:spcPct val="100000"/>
              </a:lnSpc>
              <a:spcBef>
                <a:spcPts val="520"/>
              </a:spcBef>
              <a:buClr>
                <a:srgbClr val="006500"/>
              </a:buClr>
              <a:buFont typeface="Times New Roman"/>
              <a:buChar char="•"/>
              <a:tabLst>
                <a:tab pos="813435" algn="l"/>
              </a:tabLst>
            </a:pPr>
            <a:r>
              <a:rPr sz="2200" spc="-5" dirty="0">
                <a:solidFill>
                  <a:srgbClr val="006500"/>
                </a:solidFill>
                <a:latin typeface="Times New Roman"/>
                <a:cs typeface="Times New Roman"/>
              </a:rPr>
              <a:t>Organising</a:t>
            </a:r>
            <a:endParaRPr sz="2200">
              <a:latin typeface="Times New Roman"/>
              <a:cs typeface="Times New Roman"/>
            </a:endParaRPr>
          </a:p>
          <a:p>
            <a:pPr marL="812800" lvl="1" indent="-342900">
              <a:lnSpc>
                <a:spcPct val="100000"/>
              </a:lnSpc>
              <a:spcBef>
                <a:spcPts val="520"/>
              </a:spcBef>
              <a:buClr>
                <a:srgbClr val="006500"/>
              </a:buClr>
              <a:buFont typeface="Times New Roman"/>
              <a:buChar char="•"/>
              <a:tabLst>
                <a:tab pos="812800" algn="l"/>
              </a:tabLst>
            </a:pPr>
            <a:r>
              <a:rPr sz="2200" dirty="0">
                <a:solidFill>
                  <a:srgbClr val="006500"/>
                </a:solidFill>
                <a:latin typeface="Times New Roman"/>
                <a:cs typeface="Times New Roman"/>
              </a:rPr>
              <a:t>Directing</a:t>
            </a:r>
            <a:endParaRPr sz="2200">
              <a:latin typeface="Times New Roman"/>
              <a:cs typeface="Times New Roman"/>
            </a:endParaRPr>
          </a:p>
          <a:p>
            <a:pPr marL="812800" lvl="1" indent="-342900">
              <a:lnSpc>
                <a:spcPct val="100000"/>
              </a:lnSpc>
              <a:spcBef>
                <a:spcPts val="520"/>
              </a:spcBef>
              <a:buClr>
                <a:srgbClr val="006500"/>
              </a:buClr>
              <a:buFont typeface="Times New Roman"/>
              <a:buChar char="•"/>
              <a:tabLst>
                <a:tab pos="813435" algn="l"/>
              </a:tabLst>
            </a:pPr>
            <a:r>
              <a:rPr sz="2200" spc="-10" dirty="0">
                <a:solidFill>
                  <a:srgbClr val="006500"/>
                </a:solidFill>
                <a:latin typeface="Times New Roman"/>
                <a:cs typeface="Times New Roman"/>
              </a:rPr>
              <a:t>C</a:t>
            </a:r>
            <a:r>
              <a:rPr sz="2200" dirty="0">
                <a:solidFill>
                  <a:srgbClr val="006500"/>
                </a:solidFill>
                <a:latin typeface="Times New Roman"/>
                <a:cs typeface="Times New Roman"/>
              </a:rPr>
              <a:t>ontrolling</a:t>
            </a:r>
            <a:endParaRPr sz="2200">
              <a:latin typeface="Times New Roman"/>
              <a:cs typeface="Times New Roman"/>
            </a:endParaRPr>
          </a:p>
          <a:p>
            <a:pPr marL="812800" lvl="1" indent="-342900">
              <a:lnSpc>
                <a:spcPct val="100000"/>
              </a:lnSpc>
              <a:spcBef>
                <a:spcPts val="520"/>
              </a:spcBef>
              <a:buClr>
                <a:srgbClr val="006500"/>
              </a:buClr>
              <a:buFont typeface="Times New Roman"/>
              <a:buChar char="•"/>
              <a:tabLst>
                <a:tab pos="812800" algn="l"/>
              </a:tabLst>
            </a:pPr>
            <a:r>
              <a:rPr sz="2200" spc="-5" dirty="0">
                <a:solidFill>
                  <a:srgbClr val="006500"/>
                </a:solidFill>
                <a:latin typeface="Times New Roman"/>
                <a:cs typeface="Times New Roman"/>
              </a:rPr>
              <a:t>C</a:t>
            </a:r>
            <a:r>
              <a:rPr sz="2200" dirty="0">
                <a:solidFill>
                  <a:srgbClr val="006500"/>
                </a:solidFill>
                <a:latin typeface="Times New Roman"/>
                <a:cs typeface="Times New Roman"/>
              </a:rPr>
              <a:t>o-ordination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55"/>
              </a:spcBef>
              <a:buClr>
                <a:srgbClr val="006500"/>
              </a:buClr>
              <a:buFont typeface="Times New Roman"/>
              <a:buAutoNum type="arabicParenR"/>
              <a:tabLst>
                <a:tab pos="355600" algn="l"/>
              </a:tabLst>
            </a:pP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Is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art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science.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0">
              <a:lnSpc>
                <a:spcPts val="3345"/>
              </a:lnSpc>
            </a:pPr>
            <a:r>
              <a:rPr sz="2800" spc="-5" dirty="0"/>
              <a:t>FUNCTION</a:t>
            </a:r>
            <a:r>
              <a:rPr sz="2800" dirty="0"/>
              <a:t>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/>
              <a:t>O</a:t>
            </a:r>
            <a:r>
              <a:rPr sz="2800" dirty="0"/>
              <a:t>F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/>
              <a:t>MANAGEMENT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602" y="1377282"/>
            <a:ext cx="11931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70"/>
              </a:lnSpc>
            </a:pPr>
            <a:r>
              <a:rPr sz="2400" b="1" spc="-20" dirty="0">
                <a:solidFill>
                  <a:srgbClr val="CC0000"/>
                </a:solidFill>
                <a:latin typeface="Times New Roman"/>
                <a:cs typeface="Times New Roman"/>
              </a:rPr>
              <a:t>Planning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1203" y="2021427"/>
            <a:ext cx="6637655" cy="1353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buClr>
                <a:srgbClr val="006500"/>
              </a:buClr>
              <a:buFont typeface="Times New Roman"/>
              <a:buChar char="•"/>
              <a:tabLst>
                <a:tab pos="299085" algn="l"/>
              </a:tabLst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L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k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ahead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chart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ou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future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course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operation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6500"/>
              </a:buClr>
              <a:buFont typeface="Times New Roman"/>
              <a:buChar char="•"/>
            </a:pPr>
            <a:endParaRPr sz="1950">
              <a:latin typeface="Times New Roman"/>
              <a:cs typeface="Times New Roman"/>
            </a:endParaRPr>
          </a:p>
          <a:p>
            <a:pPr marL="298450" marR="6985" indent="-285750">
              <a:lnSpc>
                <a:spcPct val="100000"/>
              </a:lnSpc>
              <a:buClr>
                <a:srgbClr val="006500"/>
              </a:buClr>
              <a:buFont typeface="Times New Roman"/>
              <a:buChar char="•"/>
              <a:tabLst>
                <a:tab pos="298450" algn="l"/>
                <a:tab pos="2012950" algn="l"/>
                <a:tab pos="2475865" algn="l"/>
                <a:tab pos="4063365" algn="l"/>
                <a:tab pos="5311775" algn="l"/>
              </a:tabLst>
            </a:pP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ormulatio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	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Objectives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Policies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Procedure,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Programme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Budgets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99675" y="2679033"/>
            <a:ext cx="7956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Rules,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6402" y="3700876"/>
            <a:ext cx="7920355" cy="2740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CC0000"/>
                </a:solidFill>
                <a:latin typeface="Times New Roman"/>
                <a:cs typeface="Times New Roman"/>
              </a:rPr>
              <a:t>Organising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>
              <a:latin typeface="Times New Roman"/>
              <a:cs typeface="Times New Roman"/>
            </a:endParaRPr>
          </a:p>
          <a:p>
            <a:pPr marL="603250" marR="5715" indent="-285750" algn="just">
              <a:lnSpc>
                <a:spcPct val="100000"/>
              </a:lnSpc>
              <a:buClr>
                <a:srgbClr val="006500"/>
              </a:buClr>
              <a:buFont typeface="Times New Roman"/>
              <a:buChar char="•"/>
              <a:tabLst>
                <a:tab pos="603885" algn="l"/>
              </a:tabLst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B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ringing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9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peopl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9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together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9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-25" dirty="0">
                <a:solidFill>
                  <a:srgbClr val="006500"/>
                </a:solidFill>
                <a:latin typeface="Times New Roman"/>
                <a:cs typeface="Times New Roman"/>
              </a:rPr>
              <a:t>y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ing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9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9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togethe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r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9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in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9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the pursui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commo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objectives.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6500"/>
              </a:buClr>
              <a:buFont typeface="Times New Roman"/>
              <a:buChar char="•"/>
            </a:pPr>
            <a:endParaRPr sz="1950">
              <a:latin typeface="Times New Roman"/>
              <a:cs typeface="Times New Roman"/>
            </a:endParaRPr>
          </a:p>
          <a:p>
            <a:pPr marL="602615" marR="5080" indent="-285115" algn="just">
              <a:lnSpc>
                <a:spcPct val="100000"/>
              </a:lnSpc>
              <a:buClr>
                <a:srgbClr val="006500"/>
              </a:buClr>
              <a:buFont typeface="Times New Roman"/>
              <a:buChar char="•"/>
              <a:tabLst>
                <a:tab pos="603250" algn="l"/>
              </a:tabLst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Enumeratio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400" spc="8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8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activities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spc="8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class</a:t>
            </a:r>
            <a:r>
              <a:rPr sz="2400" spc="-25" dirty="0">
                <a:solidFill>
                  <a:srgbClr val="006500"/>
                </a:solidFill>
                <a:latin typeface="Times New Roman"/>
                <a:cs typeface="Times New Roman"/>
              </a:rPr>
              <a:t>i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fication</a:t>
            </a:r>
            <a:r>
              <a:rPr sz="2400" spc="1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9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activities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spc="9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fitting individual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 </a:t>
            </a:r>
            <a:r>
              <a:rPr sz="2400" spc="-25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into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 </a:t>
            </a:r>
            <a:r>
              <a:rPr sz="2400" spc="-24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functions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 </a:t>
            </a:r>
            <a:r>
              <a:rPr sz="2400" spc="-24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assignmen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 </a:t>
            </a:r>
            <a:r>
              <a:rPr sz="2400" spc="-25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  </a:t>
            </a:r>
            <a:r>
              <a:rPr sz="2400" spc="-24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authority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 </a:t>
            </a:r>
            <a:r>
              <a:rPr sz="2400" spc="-25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for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action.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944" rIns="0" bIns="0" rtlCol="0">
            <a:spAutoFit/>
          </a:bodyPr>
          <a:lstStyle/>
          <a:p>
            <a:pPr marL="1270000">
              <a:lnSpc>
                <a:spcPct val="100000"/>
              </a:lnSpc>
            </a:pPr>
            <a:r>
              <a:rPr sz="2800" spc="-5" dirty="0"/>
              <a:t>FUNCTION</a:t>
            </a:r>
            <a:r>
              <a:rPr sz="2800" dirty="0"/>
              <a:t>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/>
              <a:t>O</a:t>
            </a:r>
            <a:r>
              <a:rPr sz="2800" dirty="0"/>
              <a:t>F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/>
              <a:t>MANAGEMENT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002" y="1364582"/>
            <a:ext cx="6741795" cy="4565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20" dirty="0">
                <a:solidFill>
                  <a:srgbClr val="CC0000"/>
                </a:solidFill>
                <a:latin typeface="Times New Roman"/>
                <a:cs typeface="Times New Roman"/>
              </a:rPr>
              <a:t>Directing</a:t>
            </a:r>
            <a:endParaRPr sz="2400">
              <a:latin typeface="Times New Roman"/>
              <a:cs typeface="Times New Roman"/>
            </a:endParaRPr>
          </a:p>
          <a:p>
            <a:pPr marL="755650" indent="-285750">
              <a:lnSpc>
                <a:spcPct val="100000"/>
              </a:lnSpc>
              <a:spcBef>
                <a:spcPts val="1714"/>
              </a:spcBef>
              <a:buClr>
                <a:srgbClr val="006500"/>
              </a:buClr>
              <a:buFont typeface="Times New Roman"/>
              <a:buChar char="•"/>
              <a:tabLst>
                <a:tab pos="756285" algn="l"/>
              </a:tabLst>
            </a:pP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A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ct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guiding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overseein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g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leading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people.</a:t>
            </a:r>
            <a:endParaRPr sz="2400">
              <a:latin typeface="Times New Roman"/>
              <a:cs typeface="Times New Roman"/>
            </a:endParaRPr>
          </a:p>
          <a:p>
            <a:pPr marL="755650" indent="-285750">
              <a:lnSpc>
                <a:spcPct val="100000"/>
              </a:lnSpc>
              <a:spcBef>
                <a:spcPts val="1720"/>
              </a:spcBef>
              <a:buClr>
                <a:srgbClr val="006500"/>
              </a:buClr>
              <a:buFont typeface="Times New Roman"/>
              <a:buChar char="•"/>
              <a:tabLst>
                <a:tab pos="756285" algn="l"/>
              </a:tabLst>
            </a:pP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M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otivation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leadership,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decision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making.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2400" b="1" spc="-20" dirty="0">
                <a:solidFill>
                  <a:srgbClr val="CC0000"/>
                </a:solidFill>
                <a:latin typeface="Times New Roman"/>
                <a:cs typeface="Times New Roman"/>
              </a:rPr>
              <a:t>Controlling</a:t>
            </a:r>
            <a:endParaRPr sz="2400">
              <a:latin typeface="Times New Roman"/>
              <a:cs typeface="Times New Roman"/>
            </a:endParaRPr>
          </a:p>
          <a:p>
            <a:pPr marL="755650" marR="120650" indent="-285750">
              <a:lnSpc>
                <a:spcPct val="100000"/>
              </a:lnSpc>
              <a:spcBef>
                <a:spcPts val="1714"/>
              </a:spcBef>
              <a:buClr>
                <a:srgbClr val="006500"/>
              </a:buClr>
              <a:buFont typeface="Times New Roman"/>
              <a:buChar char="•"/>
              <a:tabLst>
                <a:tab pos="756285" algn="l"/>
                <a:tab pos="1897380" algn="l"/>
                <a:tab pos="3403600" algn="l"/>
                <a:tab pos="4982845" algn="l"/>
                <a:tab pos="6106795" algn="l"/>
              </a:tabLst>
            </a:pP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L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aying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standards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compa</a:t>
            </a:r>
            <a:r>
              <a:rPr sz="2400" spc="-30" dirty="0">
                <a:solidFill>
                  <a:srgbClr val="006500"/>
                </a:solidFill>
                <a:latin typeface="Times New Roman"/>
                <a:cs typeface="Times New Roman"/>
              </a:rPr>
              <a:t>r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ing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actual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 deviation-achieve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objective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accordin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g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plans.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2400" b="1" spc="-5" dirty="0">
                <a:solidFill>
                  <a:srgbClr val="CC0000"/>
                </a:solidFill>
                <a:latin typeface="Times New Roman"/>
                <a:cs typeface="Times New Roman"/>
              </a:rPr>
              <a:t>Co-ordination</a:t>
            </a:r>
            <a:endParaRPr sz="2400">
              <a:latin typeface="Times New Roman"/>
              <a:cs typeface="Times New Roman"/>
            </a:endParaRPr>
          </a:p>
          <a:p>
            <a:pPr marL="755015" marR="5080" indent="-285115">
              <a:lnSpc>
                <a:spcPct val="100000"/>
              </a:lnSpc>
              <a:spcBef>
                <a:spcPts val="1720"/>
              </a:spcBef>
              <a:buClr>
                <a:srgbClr val="006500"/>
              </a:buClr>
              <a:buFont typeface="Times New Roman"/>
              <a:buChar char="•"/>
              <a:tabLst>
                <a:tab pos="756285" algn="l"/>
                <a:tab pos="2715895" algn="l"/>
                <a:tab pos="3340100" algn="l"/>
                <a:tab pos="4556760" algn="l"/>
                <a:tab pos="5110480" algn="l"/>
                <a:tab pos="6156325" algn="l"/>
                <a:tab pos="6593205" algn="l"/>
              </a:tabLst>
            </a:pP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S</a:t>
            </a:r>
            <a:r>
              <a:rPr sz="2400" spc="-20" dirty="0">
                <a:solidFill>
                  <a:srgbClr val="006500"/>
                </a:solidFill>
                <a:latin typeface="Times New Roman"/>
                <a:cs typeface="Times New Roman"/>
              </a:rPr>
              <a:t>ynchronizin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g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and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unifying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t</a:t>
            </a:r>
            <a:r>
              <a:rPr sz="2400" spc="-30" dirty="0">
                <a:solidFill>
                  <a:srgbClr val="006500"/>
                </a:solidFill>
                <a:latin typeface="Times New Roman"/>
                <a:cs typeface="Times New Roman"/>
              </a:rPr>
              <a:t>h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actions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f	</a:t>
            </a: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a</a:t>
            </a:r>
            <a:r>
              <a:rPr sz="2400" spc="-10" dirty="0">
                <a:solidFill>
                  <a:srgbClr val="006500"/>
                </a:solidFill>
                <a:latin typeface="Times New Roman"/>
                <a:cs typeface="Times New Roman"/>
              </a:rPr>
              <a:t> people.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36349" y="3700876"/>
            <a:ext cx="12598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006500"/>
                </a:solidFill>
                <a:latin typeface="Times New Roman"/>
                <a:cs typeface="Times New Roman"/>
              </a:rPr>
              <a:t>correcting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23064" y="5234783"/>
            <a:ext cx="11728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06144" algn="l"/>
              </a:tabLst>
            </a:pP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grou</a:t>
            </a:r>
            <a:r>
              <a:rPr sz="2400" dirty="0">
                <a:solidFill>
                  <a:srgbClr val="006500"/>
                </a:solidFill>
                <a:latin typeface="Times New Roman"/>
                <a:cs typeface="Times New Roman"/>
              </a:rPr>
              <a:t>p	</a:t>
            </a:r>
            <a:r>
              <a:rPr sz="2400" spc="-5" dirty="0">
                <a:solidFill>
                  <a:srgbClr val="006500"/>
                </a:solidFill>
                <a:latin typeface="Times New Roman"/>
                <a:cs typeface="Times New Roman"/>
              </a:rPr>
              <a:t>of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841" y="390050"/>
            <a:ext cx="6854190" cy="381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dirty="0">
                <a:solidFill>
                  <a:srgbClr val="0000CC"/>
                </a:solidFill>
                <a:latin typeface="Times New Roman"/>
                <a:cs typeface="Times New Roman"/>
              </a:rPr>
              <a:t>MANGEMENT</a:t>
            </a:r>
            <a:r>
              <a:rPr sz="2800" b="1" spc="-10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I</a:t>
            </a:r>
            <a:r>
              <a:rPr sz="2800" b="1" dirty="0">
                <a:solidFill>
                  <a:srgbClr val="0000CC"/>
                </a:solidFill>
                <a:latin typeface="Times New Roman"/>
                <a:cs typeface="Times New Roman"/>
              </a:rPr>
              <a:t>S </a:t>
            </a:r>
            <a:r>
              <a:rPr sz="28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A</a:t>
            </a:r>
            <a:r>
              <a:rPr sz="2800" b="1" dirty="0">
                <a:solidFill>
                  <a:srgbClr val="0000CC"/>
                </a:solidFill>
                <a:latin typeface="Times New Roman"/>
                <a:cs typeface="Times New Roman"/>
              </a:rPr>
              <a:t>N </a:t>
            </a:r>
            <a:r>
              <a:rPr sz="28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AR</a:t>
            </a:r>
            <a:r>
              <a:rPr sz="2800" b="1" dirty="0">
                <a:solidFill>
                  <a:srgbClr val="0000CC"/>
                </a:solidFill>
                <a:latin typeface="Times New Roman"/>
                <a:cs typeface="Times New Roman"/>
              </a:rPr>
              <a:t>T </a:t>
            </a:r>
            <a:r>
              <a:rPr sz="28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AN</a:t>
            </a:r>
            <a:r>
              <a:rPr sz="2800" b="1" dirty="0">
                <a:solidFill>
                  <a:srgbClr val="0000CC"/>
                </a:solidFill>
                <a:latin typeface="Times New Roman"/>
                <a:cs typeface="Times New Roman"/>
              </a:rPr>
              <a:t>D </a:t>
            </a:r>
            <a:r>
              <a:rPr sz="2800" b="1" spc="-5" dirty="0">
                <a:solidFill>
                  <a:srgbClr val="0000CC"/>
                </a:solidFill>
                <a:latin typeface="Times New Roman"/>
                <a:cs typeface="Times New Roman"/>
              </a:rPr>
              <a:t>SCIENCE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7802" y="1051334"/>
            <a:ext cx="407034" cy="2105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CC0000"/>
                </a:solidFill>
                <a:latin typeface="Times New Roman"/>
                <a:cs typeface="Times New Roman"/>
              </a:rPr>
              <a:t>Art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588" y="1417081"/>
            <a:ext cx="2041525" cy="17392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19700"/>
              </a:lnSpc>
            </a:pPr>
            <a:r>
              <a:rPr sz="2000" spc="-20" dirty="0">
                <a:solidFill>
                  <a:srgbClr val="006500"/>
                </a:solidFill>
                <a:latin typeface="Times New Roman"/>
                <a:cs typeface="Times New Roman"/>
              </a:rPr>
              <a:t>P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ractical</a:t>
            </a:r>
            <a:r>
              <a:rPr sz="20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know</a:t>
            </a:r>
            <a:r>
              <a:rPr sz="20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how</a:t>
            </a:r>
            <a:r>
              <a:rPr sz="20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6500"/>
                </a:solidFill>
                <a:latin typeface="Times New Roman"/>
                <a:cs typeface="Times New Roman"/>
              </a:rPr>
              <a:t>Te</a:t>
            </a:r>
            <a:r>
              <a:rPr sz="2000" spc="-5" dirty="0">
                <a:solidFill>
                  <a:srgbClr val="006500"/>
                </a:solidFill>
                <a:latin typeface="Times New Roman"/>
                <a:cs typeface="Times New Roman"/>
              </a:rPr>
              <a:t>c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hnica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l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skills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Concret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e</a:t>
            </a:r>
            <a:r>
              <a:rPr sz="20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results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Creativity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Personalise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d</a:t>
            </a:r>
            <a:r>
              <a:rPr sz="200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nature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7802" y="3242022"/>
            <a:ext cx="828040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5" dirty="0">
                <a:solidFill>
                  <a:srgbClr val="CC0000"/>
                </a:solidFill>
                <a:latin typeface="Times New Roman"/>
                <a:cs typeface="Times New Roman"/>
              </a:rPr>
              <a:t>Science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7802" y="3607770"/>
            <a:ext cx="114300" cy="17392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0738" y="3607770"/>
            <a:ext cx="7465695" cy="2409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065" marR="5114925">
              <a:lnSpc>
                <a:spcPct val="119700"/>
              </a:lnSpc>
            </a:pPr>
            <a:r>
              <a:rPr sz="2000" spc="-20" dirty="0">
                <a:solidFill>
                  <a:srgbClr val="006500"/>
                </a:solidFill>
                <a:latin typeface="Times New Roman"/>
                <a:cs typeface="Times New Roman"/>
              </a:rPr>
              <a:t>Em</a:t>
            </a:r>
            <a:r>
              <a:rPr sz="2000" spc="-5" dirty="0">
                <a:solidFill>
                  <a:srgbClr val="006500"/>
                </a:solidFill>
                <a:latin typeface="Times New Roman"/>
                <a:cs typeface="Times New Roman"/>
              </a:rPr>
              <a:t>p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iricall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y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 Derived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Criticall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y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tested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Ge</a:t>
            </a:r>
            <a:r>
              <a:rPr sz="2000" spc="-5" dirty="0">
                <a:solidFill>
                  <a:srgbClr val="006500"/>
                </a:solidFill>
                <a:latin typeface="Times New Roman"/>
                <a:cs typeface="Times New Roman"/>
              </a:rPr>
              <a:t>n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era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l</a:t>
            </a:r>
            <a:r>
              <a:rPr sz="20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principles</a:t>
            </a:r>
            <a:endParaRPr sz="2000">
              <a:latin typeface="Times New Roman"/>
              <a:cs typeface="Times New Roman"/>
            </a:endParaRPr>
          </a:p>
          <a:p>
            <a:pPr marL="266065" marR="4242435" indent="-635">
              <a:lnSpc>
                <a:spcPct val="119700"/>
              </a:lnSpc>
            </a:pP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Caus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e</a:t>
            </a:r>
            <a:r>
              <a:rPr sz="20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and effect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relationship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Universa</a:t>
            </a:r>
            <a:r>
              <a:rPr sz="2000" spc="-10" dirty="0">
                <a:solidFill>
                  <a:srgbClr val="006500"/>
                </a:solidFill>
                <a:latin typeface="Times New Roman"/>
                <a:cs typeface="Times New Roman"/>
              </a:rPr>
              <a:t>l</a:t>
            </a:r>
            <a:r>
              <a:rPr sz="2000" spc="-5" dirty="0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6500"/>
                </a:solidFill>
                <a:latin typeface="Times New Roman"/>
                <a:cs typeface="Times New Roman"/>
              </a:rPr>
              <a:t>applicability</a:t>
            </a:r>
            <a:endParaRPr sz="2000">
              <a:latin typeface="Times New Roman"/>
              <a:cs typeface="Times New Roman"/>
            </a:endParaRPr>
          </a:p>
          <a:p>
            <a:pPr marL="12700" marR="5080" indent="36830">
              <a:lnSpc>
                <a:spcPct val="100000"/>
              </a:lnSpc>
              <a:spcBef>
                <a:spcPts val="470"/>
              </a:spcBef>
              <a:tabLst>
                <a:tab pos="2315845" algn="l"/>
              </a:tabLst>
            </a:pPr>
            <a:r>
              <a:rPr sz="2000" spc="-20" dirty="0">
                <a:solidFill>
                  <a:srgbClr val="650065"/>
                </a:solidFill>
                <a:latin typeface="Times New Roman"/>
                <a:cs typeface="Times New Roman"/>
              </a:rPr>
              <a:t>MANAGE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MENT</a:t>
            </a:r>
            <a:r>
              <a:rPr sz="2000" spc="5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AS</a:t>
            </a:r>
            <a:r>
              <a:rPr sz="2000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A</a:t>
            </a:r>
            <a:r>
              <a:rPr sz="2000" spc="5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SCIENCE</a:t>
            </a:r>
            <a:r>
              <a:rPr sz="2000" spc="10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650065"/>
                </a:solidFill>
                <a:latin typeface="Times New Roman"/>
                <a:cs typeface="Times New Roman"/>
              </a:rPr>
              <a:t>P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RO</a:t>
            </a:r>
            <a:r>
              <a:rPr sz="2000" spc="-20" dirty="0">
                <a:solidFill>
                  <a:srgbClr val="650065"/>
                </a:solidFill>
                <a:latin typeface="Times New Roman"/>
                <a:cs typeface="Times New Roman"/>
              </a:rPr>
              <a:t>V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IDES</a:t>
            </a:r>
            <a:r>
              <a:rPr sz="2000" spc="5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PRINCIPL</a:t>
            </a:r>
            <a:r>
              <a:rPr sz="2000" spc="-20" dirty="0">
                <a:solidFill>
                  <a:srgbClr val="650065"/>
                </a:solidFill>
                <a:latin typeface="Times New Roman"/>
                <a:cs typeface="Times New Roman"/>
              </a:rPr>
              <a:t>E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S</a:t>
            </a:r>
            <a:r>
              <a:rPr sz="2000" spc="5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AND</a:t>
            </a:r>
            <a:r>
              <a:rPr sz="2000" spc="5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AS</a:t>
            </a:r>
            <a:r>
              <a:rPr sz="2000" spc="-5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AN</a:t>
            </a:r>
            <a:r>
              <a:rPr sz="2000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ART</a:t>
            </a:r>
            <a:r>
              <a:rPr sz="2000" spc="5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HELPS</a:t>
            </a:r>
            <a:r>
              <a:rPr sz="2000" spc="5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IN</a:t>
            </a:r>
            <a:r>
              <a:rPr sz="2000" dirty="0">
                <a:solidFill>
                  <a:srgbClr val="650065"/>
                </a:solidFill>
                <a:latin typeface="Times New Roman"/>
                <a:cs typeface="Times New Roman"/>
              </a:rPr>
              <a:t>	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TACKLING</a:t>
            </a:r>
            <a:r>
              <a:rPr sz="2000" spc="-5" dirty="0">
                <a:solidFill>
                  <a:srgbClr val="65006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50065"/>
                </a:solidFill>
                <a:latin typeface="Times New Roman"/>
                <a:cs typeface="Times New Roman"/>
              </a:rPr>
              <a:t>SITUATIONS.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288029" algn="l"/>
              </a:tabLst>
            </a:pPr>
            <a:r>
              <a:rPr spc="-25" dirty="0"/>
              <a:t>MANAGEMENT</a:t>
            </a:r>
            <a:r>
              <a:rPr spc="-25" dirty="0">
                <a:latin typeface="Times New Roman"/>
                <a:cs typeface="Times New Roman"/>
              </a:rPr>
              <a:t>	</a:t>
            </a:r>
            <a:r>
              <a:rPr spc="-25" dirty="0"/>
              <a:t>AND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25" dirty="0"/>
              <a:t>ADMINISTRATION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4002" y="1679355"/>
            <a:ext cx="1722755" cy="381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5" dirty="0">
                <a:solidFill>
                  <a:srgbClr val="CC0000"/>
                </a:solidFill>
                <a:latin typeface="Times New Roman"/>
                <a:cs typeface="Times New Roman"/>
              </a:rPr>
              <a:t>I</a:t>
            </a:r>
            <a:r>
              <a:rPr sz="2800" b="1" dirty="0">
                <a:solidFill>
                  <a:srgbClr val="CC0000"/>
                </a:solidFill>
                <a:latin typeface="Times New Roman"/>
                <a:cs typeface="Times New Roman"/>
              </a:rPr>
              <a:t>. </a:t>
            </a:r>
            <a:r>
              <a:rPr sz="2800" b="1" spc="-5" dirty="0">
                <a:solidFill>
                  <a:srgbClr val="CC0000"/>
                </a:solidFill>
                <a:latin typeface="Times New Roman"/>
                <a:cs typeface="Times New Roman"/>
              </a:rPr>
              <a:t>Different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11212" y="2030412"/>
          <a:ext cx="7315197" cy="43738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4445"/>
                <a:gridCol w="2222753"/>
                <a:gridCol w="3047999"/>
              </a:tblGrid>
              <a:tr h="4373879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Olive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Sheldon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4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127000">
                        <a:lnSpc>
                          <a:spcPct val="100000"/>
                        </a:lnSpc>
                      </a:pPr>
                      <a:r>
                        <a:rPr sz="2000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Administration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"/>
                        </a:spcBef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  <a:p>
                      <a:pPr marL="85725" marR="178435">
                        <a:lnSpc>
                          <a:spcPct val="100000"/>
                        </a:lnSpc>
                      </a:pP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Functio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n of industry</a:t>
                      </a:r>
                      <a:r>
                        <a:rPr sz="2000" spc="-1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concerned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5725" marR="10922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-wit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determination o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corporate</a:t>
                      </a:r>
                      <a:r>
                        <a:rPr sz="2000" spc="-1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policy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5725" marR="14287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-co-ordinatio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of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finance,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production 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distribution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5725" marR="29845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-under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000" spc="-1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control 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2000" spc="-1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000" spc="-1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executive.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196850">
                        <a:lnSpc>
                          <a:spcPct val="100000"/>
                        </a:lnSpc>
                      </a:pPr>
                      <a:r>
                        <a:rPr sz="2000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Management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5725" marR="861694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Functio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n of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industry concerned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-in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execut</a:t>
                      </a:r>
                      <a:r>
                        <a:rPr sz="2000" spc="-1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policy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5725" marR="27305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-withi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th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000" spc="-1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limit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spc="-1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setu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by administration.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288029" algn="l"/>
              </a:tabLst>
            </a:pPr>
            <a:r>
              <a:rPr spc="-25" dirty="0"/>
              <a:t>MANAGEMENT</a:t>
            </a:r>
            <a:r>
              <a:rPr spc="-25" dirty="0">
                <a:latin typeface="Times New Roman"/>
                <a:cs typeface="Times New Roman"/>
              </a:rPr>
              <a:t>	</a:t>
            </a:r>
            <a:r>
              <a:rPr spc="-25" dirty="0"/>
              <a:t>AND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25" dirty="0"/>
              <a:t>ADMINISTRATION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0212" y="2030412"/>
          <a:ext cx="8229597" cy="4069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0477"/>
                <a:gridCol w="2500121"/>
                <a:gridCol w="3428999"/>
              </a:tblGrid>
              <a:tr h="4069079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Florenc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e &amp;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Tead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7470" marR="1089025">
                        <a:lnSpc>
                          <a:spcPct val="100000"/>
                        </a:lnSpc>
                        <a:spcBef>
                          <a:spcPts val="1625"/>
                        </a:spcBef>
                      </a:pP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Spriega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&amp; Lansburg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4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</a:pPr>
                      <a:r>
                        <a:rPr sz="2000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Administration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"/>
                        </a:spcBef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  <a:p>
                      <a:pPr marL="85725" marR="20129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process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thinking 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mor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a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highe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levels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85725" marR="232410">
                        <a:lnSpc>
                          <a:spcPct val="119700"/>
                        </a:lnSpc>
                      </a:pP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Mor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highe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levels Less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lower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levels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283210">
                        <a:lnSpc>
                          <a:spcPct val="100000"/>
                        </a:lnSpc>
                      </a:pPr>
                      <a:r>
                        <a:rPr sz="2000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Management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process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actual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operation.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5725" marR="1223645">
                        <a:lnSpc>
                          <a:spcPct val="119700"/>
                        </a:lnSpc>
                        <a:spcBef>
                          <a:spcPts val="1155"/>
                        </a:spcBef>
                      </a:pP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Less</a:t>
                      </a:r>
                      <a:r>
                        <a:rPr sz="2000" spc="-1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highe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levels 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Mor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a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lowe</a:t>
                      </a:r>
                      <a:r>
                        <a:rPr sz="2000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spc="-5" dirty="0">
                          <a:solidFill>
                            <a:srgbClr val="006500"/>
                          </a:solidFill>
                          <a:latin typeface="Times New Roman"/>
                          <a:cs typeface="Times New Roman"/>
                        </a:rPr>
                        <a:t> levels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566</Words>
  <Application>Microsoft Office PowerPoint</Application>
  <PresentationFormat>Custom</PresentationFormat>
  <Paragraphs>176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WHAT IS MANAGEMENT ?</vt:lpstr>
      <vt:lpstr>WHAT IS MANAGEMENT ?</vt:lpstr>
      <vt:lpstr>Slide 4</vt:lpstr>
      <vt:lpstr>FUNCTIONS OF MANAGEMENT</vt:lpstr>
      <vt:lpstr>FUNCTIONS OF MANAGEMENT</vt:lpstr>
      <vt:lpstr>Slide 7</vt:lpstr>
      <vt:lpstr>MANAGEMENT AND ADMINISTRATION</vt:lpstr>
      <vt:lpstr>MANAGEMENT AND ADMINISTRATION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mechanical</cp:lastModifiedBy>
  <cp:revision>2</cp:revision>
  <dcterms:created xsi:type="dcterms:W3CDTF">2018-04-13T09:11:19Z</dcterms:created>
  <dcterms:modified xsi:type="dcterms:W3CDTF">2018-04-13T07:13:01Z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2018-04-13T00:00:00Z</vt:filetime>
  </property>
  <property fmtid="{D5CDD505-2E9C-101B-9397-08002B2CF9AE}" pid="3" name="LastSaved">
    <vt:filetime>2018-04-13T00:00:00Z</vt:filetime>
  </property>
</Properties>
</file>